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4" r:id="rId2"/>
  </p:sldMasterIdLst>
  <p:notesMasterIdLst>
    <p:notesMasterId r:id="rId25"/>
  </p:notesMasterIdLst>
  <p:sldIdLst>
    <p:sldId id="256" r:id="rId3"/>
    <p:sldId id="258" r:id="rId4"/>
    <p:sldId id="259" r:id="rId5"/>
    <p:sldId id="601" r:id="rId6"/>
    <p:sldId id="335" r:id="rId7"/>
    <p:sldId id="604" r:id="rId8"/>
    <p:sldId id="422" r:id="rId9"/>
    <p:sldId id="572" r:id="rId10"/>
    <p:sldId id="590" r:id="rId11"/>
    <p:sldId id="595" r:id="rId12"/>
    <p:sldId id="423" r:id="rId13"/>
    <p:sldId id="277" r:id="rId14"/>
    <p:sldId id="591" r:id="rId15"/>
    <p:sldId id="579" r:id="rId16"/>
    <p:sldId id="589" r:id="rId17"/>
    <p:sldId id="599" r:id="rId18"/>
    <p:sldId id="280" r:id="rId19"/>
    <p:sldId id="282" r:id="rId20"/>
    <p:sldId id="605" r:id="rId21"/>
    <p:sldId id="270" r:id="rId22"/>
    <p:sldId id="305" r:id="rId23"/>
    <p:sldId id="6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90" d="100"/>
          <a:sy n="90" d="100"/>
        </p:scale>
        <p:origin x="5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96DEF-7482-3E41-8183-2BA93DD06FC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9362F4B1-651A-6746-89EB-027F99C60C81}">
      <dgm:prSet phldrT="[Text]" custT="1"/>
      <dgm:spPr/>
      <dgm:t>
        <a:bodyPr/>
        <a:lstStyle/>
        <a:p>
          <a:r>
            <a:rPr lang="en-US" sz="2800" dirty="0">
              <a:latin typeface="Garamond" panose="02020404030301010803" pitchFamily="18" charset="0"/>
            </a:rPr>
            <a:t>Total population (n=400)</a:t>
          </a:r>
        </a:p>
      </dgm:t>
    </dgm:pt>
    <dgm:pt modelId="{A4E6DE04-5EB6-264C-B575-828B8F8879C7}" type="parTrans" cxnId="{44A4020E-DF34-BD42-8A3B-41796A9F4E19}">
      <dgm:prSet/>
      <dgm:spPr/>
      <dgm:t>
        <a:bodyPr/>
        <a:lstStyle/>
        <a:p>
          <a:endParaRPr lang="en-US"/>
        </a:p>
      </dgm:t>
    </dgm:pt>
    <dgm:pt modelId="{6195F734-D5F1-B842-A177-CAC5C8EA1A5B}" type="sibTrans" cxnId="{44A4020E-DF34-BD42-8A3B-41796A9F4E19}">
      <dgm:prSet/>
      <dgm:spPr/>
      <dgm:t>
        <a:bodyPr/>
        <a:lstStyle/>
        <a:p>
          <a:endParaRPr lang="en-US"/>
        </a:p>
      </dgm:t>
    </dgm:pt>
    <dgm:pt modelId="{5E1A8CFB-56F9-C24B-A038-30C1A10764FF}">
      <dgm:prSet phldrT="[Text]" custT="1"/>
      <dgm:spPr/>
      <dgm:t>
        <a:bodyPr/>
        <a:lstStyle/>
        <a:p>
          <a:r>
            <a:rPr lang="en-US" sz="2800" dirty="0">
              <a:latin typeface="Garamond" panose="02020404030301010803" pitchFamily="18" charset="0"/>
            </a:rPr>
            <a:t>200 subjects with HIV</a:t>
          </a:r>
        </a:p>
      </dgm:t>
    </dgm:pt>
    <dgm:pt modelId="{1D7B5033-EA31-C142-98DC-A04ECE1C2270}" type="parTrans" cxnId="{26038FCA-0FAE-274B-AF75-0A4C7261D000}">
      <dgm:prSet/>
      <dgm:spPr/>
      <dgm:t>
        <a:bodyPr/>
        <a:lstStyle/>
        <a:p>
          <a:endParaRPr lang="en-US"/>
        </a:p>
      </dgm:t>
    </dgm:pt>
    <dgm:pt modelId="{9807B831-141B-3248-9807-0FFF783951EB}" type="sibTrans" cxnId="{26038FCA-0FAE-274B-AF75-0A4C7261D000}">
      <dgm:prSet/>
      <dgm:spPr/>
      <dgm:t>
        <a:bodyPr/>
        <a:lstStyle/>
        <a:p>
          <a:endParaRPr lang="en-US"/>
        </a:p>
      </dgm:t>
    </dgm:pt>
    <dgm:pt modelId="{D74A2D51-315D-3E4B-88B9-8687C3BC5F4C}">
      <dgm:prSet phldrT="[Text]" custT="1"/>
      <dgm:spPr/>
      <dgm:t>
        <a:bodyPr/>
        <a:lstStyle/>
        <a:p>
          <a:r>
            <a:rPr lang="en-US" sz="2000" dirty="0"/>
            <a:t> </a:t>
          </a:r>
          <a:r>
            <a:rPr lang="en-US" sz="2400" dirty="0">
              <a:latin typeface="Garamond" panose="02020404030301010803" pitchFamily="18" charset="0"/>
            </a:rPr>
            <a:t>Subjects with impairment (Cases)</a:t>
          </a:r>
        </a:p>
      </dgm:t>
    </dgm:pt>
    <dgm:pt modelId="{3C8BA5BB-EF00-B04A-8711-F519EED3E4A0}" type="parTrans" cxnId="{5FDCCA58-546B-2541-BD2F-C237CED3525A}">
      <dgm:prSet/>
      <dgm:spPr/>
      <dgm:t>
        <a:bodyPr/>
        <a:lstStyle/>
        <a:p>
          <a:endParaRPr lang="en-US"/>
        </a:p>
      </dgm:t>
    </dgm:pt>
    <dgm:pt modelId="{49215325-453C-444D-96B4-23134553347D}" type="sibTrans" cxnId="{5FDCCA58-546B-2541-BD2F-C237CED3525A}">
      <dgm:prSet/>
      <dgm:spPr/>
      <dgm:t>
        <a:bodyPr/>
        <a:lstStyle/>
        <a:p>
          <a:endParaRPr lang="en-US"/>
        </a:p>
      </dgm:t>
    </dgm:pt>
    <dgm:pt modelId="{7B30FFE7-BF87-9C4C-B38E-8212583A2ED1}">
      <dgm:prSet phldrT="[Text]" custT="1"/>
      <dgm:spPr/>
      <dgm:t>
        <a:bodyPr/>
        <a:lstStyle/>
        <a:p>
          <a:r>
            <a:rPr lang="en-US" sz="2400" dirty="0">
              <a:latin typeface="Garamond" panose="02020404030301010803" pitchFamily="18" charset="0"/>
            </a:rPr>
            <a:t>Subjects without impairment (Controls)</a:t>
          </a:r>
        </a:p>
      </dgm:t>
    </dgm:pt>
    <dgm:pt modelId="{A61D7D3A-98D6-7244-BD6E-CA1B655A4D57}" type="parTrans" cxnId="{28FA02A8-89B1-324F-AEC2-B7B9EDE98E3F}">
      <dgm:prSet/>
      <dgm:spPr/>
      <dgm:t>
        <a:bodyPr/>
        <a:lstStyle/>
        <a:p>
          <a:endParaRPr lang="en-US"/>
        </a:p>
      </dgm:t>
    </dgm:pt>
    <dgm:pt modelId="{0163ABB1-9E0C-B147-B786-E36F3FECEEC1}" type="sibTrans" cxnId="{28FA02A8-89B1-324F-AEC2-B7B9EDE98E3F}">
      <dgm:prSet/>
      <dgm:spPr/>
      <dgm:t>
        <a:bodyPr/>
        <a:lstStyle/>
        <a:p>
          <a:endParaRPr lang="en-US"/>
        </a:p>
      </dgm:t>
    </dgm:pt>
    <dgm:pt modelId="{87A8FCF3-D27A-EC4B-87C4-08CFE2E1E206}">
      <dgm:prSet phldrT="[Text]" custT="1"/>
      <dgm:spPr/>
      <dgm:t>
        <a:bodyPr/>
        <a:lstStyle/>
        <a:p>
          <a:r>
            <a:rPr lang="en-US" sz="2800" dirty="0">
              <a:latin typeface="Garamond" panose="02020404030301010803" pitchFamily="18" charset="0"/>
            </a:rPr>
            <a:t>200 HEU Controls</a:t>
          </a:r>
        </a:p>
      </dgm:t>
    </dgm:pt>
    <dgm:pt modelId="{3F805D73-546B-DA4C-8B22-7F6B7570082F}" type="parTrans" cxnId="{C7E54855-B25A-3A49-AC5C-30D95C2D5A1B}">
      <dgm:prSet/>
      <dgm:spPr/>
      <dgm:t>
        <a:bodyPr/>
        <a:lstStyle/>
        <a:p>
          <a:endParaRPr lang="en-US"/>
        </a:p>
      </dgm:t>
    </dgm:pt>
    <dgm:pt modelId="{58EF20EB-2CBF-1345-9B28-D56C52AD948F}" type="sibTrans" cxnId="{C7E54855-B25A-3A49-AC5C-30D95C2D5A1B}">
      <dgm:prSet/>
      <dgm:spPr/>
      <dgm:t>
        <a:bodyPr/>
        <a:lstStyle/>
        <a:p>
          <a:endParaRPr lang="en-US"/>
        </a:p>
      </dgm:t>
    </dgm:pt>
    <dgm:pt modelId="{C5C0E6EA-AE3D-1042-9AF9-B961BC379CF2}">
      <dgm:prSet phldrT="[Text]" custT="1"/>
      <dgm:spPr/>
      <dgm:t>
        <a:bodyPr/>
        <a:lstStyle/>
        <a:p>
          <a:r>
            <a:rPr lang="en-US" sz="2800" dirty="0">
              <a:latin typeface="Garamond" panose="02020404030301010803" pitchFamily="18" charset="0"/>
            </a:rPr>
            <a:t>HEU Controls</a:t>
          </a:r>
        </a:p>
      </dgm:t>
    </dgm:pt>
    <dgm:pt modelId="{E92D30DB-9B80-DA45-91B9-8704ED9451E5}" type="parTrans" cxnId="{C289AFA1-4174-4A41-B173-3FB9C1B2BB5D}">
      <dgm:prSet/>
      <dgm:spPr/>
      <dgm:t>
        <a:bodyPr/>
        <a:lstStyle/>
        <a:p>
          <a:endParaRPr lang="en-US"/>
        </a:p>
      </dgm:t>
    </dgm:pt>
    <dgm:pt modelId="{7F774660-5872-A24D-A98D-7B656C5C2530}" type="sibTrans" cxnId="{C289AFA1-4174-4A41-B173-3FB9C1B2BB5D}">
      <dgm:prSet/>
      <dgm:spPr/>
      <dgm:t>
        <a:bodyPr/>
        <a:lstStyle/>
        <a:p>
          <a:endParaRPr lang="en-US"/>
        </a:p>
      </dgm:t>
    </dgm:pt>
    <dgm:pt modelId="{ECA64947-38BE-4E4F-9AA7-8BA84456D676}" type="pres">
      <dgm:prSet presAssocID="{ED496DEF-7482-3E41-8183-2BA93DD06FC8}" presName="hierChild1" presStyleCnt="0">
        <dgm:presLayoutVars>
          <dgm:chPref val="1"/>
          <dgm:dir/>
          <dgm:animOne val="branch"/>
          <dgm:animLvl val="lvl"/>
          <dgm:resizeHandles/>
        </dgm:presLayoutVars>
      </dgm:prSet>
      <dgm:spPr/>
    </dgm:pt>
    <dgm:pt modelId="{3A621CA5-C96B-584E-8D0D-1BC6E89A640B}" type="pres">
      <dgm:prSet presAssocID="{9362F4B1-651A-6746-89EB-027F99C60C81}" presName="hierRoot1" presStyleCnt="0"/>
      <dgm:spPr/>
    </dgm:pt>
    <dgm:pt modelId="{DABED95F-7E09-8C46-8C06-695FB7400380}" type="pres">
      <dgm:prSet presAssocID="{9362F4B1-651A-6746-89EB-027F99C60C81}" presName="composite" presStyleCnt="0"/>
      <dgm:spPr/>
    </dgm:pt>
    <dgm:pt modelId="{2414E421-79B3-C745-BC79-DE630ED68DC3}" type="pres">
      <dgm:prSet presAssocID="{9362F4B1-651A-6746-89EB-027F99C60C81}" presName="background" presStyleLbl="node0" presStyleIdx="0" presStyleCnt="1"/>
      <dgm:spPr/>
    </dgm:pt>
    <dgm:pt modelId="{542DC59D-165D-5949-8A71-8073F6983FF3}" type="pres">
      <dgm:prSet presAssocID="{9362F4B1-651A-6746-89EB-027F99C60C81}" presName="text" presStyleLbl="fgAcc0" presStyleIdx="0" presStyleCnt="1" custLinFactNeighborX="-1269" custLinFactNeighborY="-4518">
        <dgm:presLayoutVars>
          <dgm:chPref val="3"/>
        </dgm:presLayoutVars>
      </dgm:prSet>
      <dgm:spPr/>
    </dgm:pt>
    <dgm:pt modelId="{642E4C3E-54C8-3446-8084-63F83235A903}" type="pres">
      <dgm:prSet presAssocID="{9362F4B1-651A-6746-89EB-027F99C60C81}" presName="hierChild2" presStyleCnt="0"/>
      <dgm:spPr/>
    </dgm:pt>
    <dgm:pt modelId="{2F7F0D83-47BB-F64E-841B-FD2D16F7255B}" type="pres">
      <dgm:prSet presAssocID="{1D7B5033-EA31-C142-98DC-A04ECE1C2270}" presName="Name10" presStyleLbl="parChTrans1D2" presStyleIdx="0" presStyleCnt="2"/>
      <dgm:spPr/>
    </dgm:pt>
    <dgm:pt modelId="{C3F8D30C-BFB2-5348-8745-7142CE34A505}" type="pres">
      <dgm:prSet presAssocID="{5E1A8CFB-56F9-C24B-A038-30C1A10764FF}" presName="hierRoot2" presStyleCnt="0"/>
      <dgm:spPr/>
    </dgm:pt>
    <dgm:pt modelId="{4CBF4E3B-9860-8E49-B9FD-16955875BCD2}" type="pres">
      <dgm:prSet presAssocID="{5E1A8CFB-56F9-C24B-A038-30C1A10764FF}" presName="composite2" presStyleCnt="0"/>
      <dgm:spPr/>
    </dgm:pt>
    <dgm:pt modelId="{752FA9D9-09D8-C845-9CAD-A69F45EE2FC6}" type="pres">
      <dgm:prSet presAssocID="{5E1A8CFB-56F9-C24B-A038-30C1A10764FF}" presName="background2" presStyleLbl="node2" presStyleIdx="0" presStyleCnt="2"/>
      <dgm:spPr/>
    </dgm:pt>
    <dgm:pt modelId="{FB13376D-1D47-2E47-BBDB-00795D60B579}" type="pres">
      <dgm:prSet presAssocID="{5E1A8CFB-56F9-C24B-A038-30C1A10764FF}" presName="text2" presStyleLbl="fgAcc2" presStyleIdx="0" presStyleCnt="2">
        <dgm:presLayoutVars>
          <dgm:chPref val="3"/>
        </dgm:presLayoutVars>
      </dgm:prSet>
      <dgm:spPr/>
    </dgm:pt>
    <dgm:pt modelId="{B45DD269-A0B4-B041-A395-C82B8C781C58}" type="pres">
      <dgm:prSet presAssocID="{5E1A8CFB-56F9-C24B-A038-30C1A10764FF}" presName="hierChild3" presStyleCnt="0"/>
      <dgm:spPr/>
    </dgm:pt>
    <dgm:pt modelId="{EBDAD36D-B8C2-3745-B2B0-30185B8671C4}" type="pres">
      <dgm:prSet presAssocID="{3C8BA5BB-EF00-B04A-8711-F519EED3E4A0}" presName="Name17" presStyleLbl="parChTrans1D3" presStyleIdx="0" presStyleCnt="3"/>
      <dgm:spPr/>
    </dgm:pt>
    <dgm:pt modelId="{2366783E-48EB-AA42-893E-9937BB0EA32E}" type="pres">
      <dgm:prSet presAssocID="{D74A2D51-315D-3E4B-88B9-8687C3BC5F4C}" presName="hierRoot3" presStyleCnt="0"/>
      <dgm:spPr/>
    </dgm:pt>
    <dgm:pt modelId="{D698F92F-677A-F944-98BD-05BC29D4126D}" type="pres">
      <dgm:prSet presAssocID="{D74A2D51-315D-3E4B-88B9-8687C3BC5F4C}" presName="composite3" presStyleCnt="0"/>
      <dgm:spPr/>
    </dgm:pt>
    <dgm:pt modelId="{204A77F8-327F-EE44-974A-55A1B25447A2}" type="pres">
      <dgm:prSet presAssocID="{D74A2D51-315D-3E4B-88B9-8687C3BC5F4C}" presName="background3" presStyleLbl="node3" presStyleIdx="0" presStyleCnt="3"/>
      <dgm:spPr/>
    </dgm:pt>
    <dgm:pt modelId="{CF633E56-6336-2140-BF2F-434D5854799B}" type="pres">
      <dgm:prSet presAssocID="{D74A2D51-315D-3E4B-88B9-8687C3BC5F4C}" presName="text3" presStyleLbl="fgAcc3" presStyleIdx="0" presStyleCnt="3" custLinFactNeighborX="-10637" custLinFactNeighborY="-245">
        <dgm:presLayoutVars>
          <dgm:chPref val="3"/>
        </dgm:presLayoutVars>
      </dgm:prSet>
      <dgm:spPr/>
    </dgm:pt>
    <dgm:pt modelId="{D212150F-D9B7-3D4E-9EC7-7BC02C17EDA2}" type="pres">
      <dgm:prSet presAssocID="{D74A2D51-315D-3E4B-88B9-8687C3BC5F4C}" presName="hierChild4" presStyleCnt="0"/>
      <dgm:spPr/>
    </dgm:pt>
    <dgm:pt modelId="{6E91EFFA-A6E6-E04F-8CA9-9A6855B18BB4}" type="pres">
      <dgm:prSet presAssocID="{A61D7D3A-98D6-7244-BD6E-CA1B655A4D57}" presName="Name17" presStyleLbl="parChTrans1D3" presStyleIdx="1" presStyleCnt="3"/>
      <dgm:spPr/>
    </dgm:pt>
    <dgm:pt modelId="{5E9642A8-247D-2145-B890-CECAEAC23E43}" type="pres">
      <dgm:prSet presAssocID="{7B30FFE7-BF87-9C4C-B38E-8212583A2ED1}" presName="hierRoot3" presStyleCnt="0"/>
      <dgm:spPr/>
    </dgm:pt>
    <dgm:pt modelId="{409DB399-609A-D140-9857-F7C999D56900}" type="pres">
      <dgm:prSet presAssocID="{7B30FFE7-BF87-9C4C-B38E-8212583A2ED1}" presName="composite3" presStyleCnt="0"/>
      <dgm:spPr/>
    </dgm:pt>
    <dgm:pt modelId="{DF9920F3-D6A0-4340-9A23-E33D15E12E83}" type="pres">
      <dgm:prSet presAssocID="{7B30FFE7-BF87-9C4C-B38E-8212583A2ED1}" presName="background3" presStyleLbl="node3" presStyleIdx="1" presStyleCnt="3"/>
      <dgm:spPr/>
    </dgm:pt>
    <dgm:pt modelId="{DE246537-FBB8-8F4B-A469-DA3FD75C978F}" type="pres">
      <dgm:prSet presAssocID="{7B30FFE7-BF87-9C4C-B38E-8212583A2ED1}" presName="text3" presStyleLbl="fgAcc3" presStyleIdx="1" presStyleCnt="3">
        <dgm:presLayoutVars>
          <dgm:chPref val="3"/>
        </dgm:presLayoutVars>
      </dgm:prSet>
      <dgm:spPr/>
    </dgm:pt>
    <dgm:pt modelId="{6C6BCEC5-654E-1B4F-865F-CE3A63C4CC8D}" type="pres">
      <dgm:prSet presAssocID="{7B30FFE7-BF87-9C4C-B38E-8212583A2ED1}" presName="hierChild4" presStyleCnt="0"/>
      <dgm:spPr/>
    </dgm:pt>
    <dgm:pt modelId="{3DEB28DB-7B20-6749-A327-14BD230FB9C8}" type="pres">
      <dgm:prSet presAssocID="{3F805D73-546B-DA4C-8B22-7F6B7570082F}" presName="Name10" presStyleLbl="parChTrans1D2" presStyleIdx="1" presStyleCnt="2"/>
      <dgm:spPr/>
    </dgm:pt>
    <dgm:pt modelId="{18B4194F-8331-C043-816C-2F8270BA3933}" type="pres">
      <dgm:prSet presAssocID="{87A8FCF3-D27A-EC4B-87C4-08CFE2E1E206}" presName="hierRoot2" presStyleCnt="0"/>
      <dgm:spPr/>
    </dgm:pt>
    <dgm:pt modelId="{AA1E9CB6-DDA1-EF4D-BD70-FA3C5EEA30BD}" type="pres">
      <dgm:prSet presAssocID="{87A8FCF3-D27A-EC4B-87C4-08CFE2E1E206}" presName="composite2" presStyleCnt="0"/>
      <dgm:spPr/>
    </dgm:pt>
    <dgm:pt modelId="{25491235-0308-8F4C-A8C1-3A5D5FA46771}" type="pres">
      <dgm:prSet presAssocID="{87A8FCF3-D27A-EC4B-87C4-08CFE2E1E206}" presName="background2" presStyleLbl="node2" presStyleIdx="1" presStyleCnt="2"/>
      <dgm:spPr/>
    </dgm:pt>
    <dgm:pt modelId="{5D056380-F77B-4940-9875-3590F68C7FDD}" type="pres">
      <dgm:prSet presAssocID="{87A8FCF3-D27A-EC4B-87C4-08CFE2E1E206}" presName="text2" presStyleLbl="fgAcc2" presStyleIdx="1" presStyleCnt="2" custLinFactNeighborX="548" custLinFactNeighborY="-863">
        <dgm:presLayoutVars>
          <dgm:chPref val="3"/>
        </dgm:presLayoutVars>
      </dgm:prSet>
      <dgm:spPr/>
    </dgm:pt>
    <dgm:pt modelId="{34BD7BE8-0416-684F-9E85-3B391412E540}" type="pres">
      <dgm:prSet presAssocID="{87A8FCF3-D27A-EC4B-87C4-08CFE2E1E206}" presName="hierChild3" presStyleCnt="0"/>
      <dgm:spPr/>
    </dgm:pt>
    <dgm:pt modelId="{E653957C-DEA2-584B-87DD-0ADF3BBB9262}" type="pres">
      <dgm:prSet presAssocID="{E92D30DB-9B80-DA45-91B9-8704ED9451E5}" presName="Name17" presStyleLbl="parChTrans1D3" presStyleIdx="2" presStyleCnt="3"/>
      <dgm:spPr/>
    </dgm:pt>
    <dgm:pt modelId="{FA7D5AF3-F605-1F47-BFA7-D8592FB3DCBC}" type="pres">
      <dgm:prSet presAssocID="{C5C0E6EA-AE3D-1042-9AF9-B961BC379CF2}" presName="hierRoot3" presStyleCnt="0"/>
      <dgm:spPr/>
    </dgm:pt>
    <dgm:pt modelId="{3561618B-3FDE-8343-86ED-60FBFA0622DF}" type="pres">
      <dgm:prSet presAssocID="{C5C0E6EA-AE3D-1042-9AF9-B961BC379CF2}" presName="composite3" presStyleCnt="0"/>
      <dgm:spPr/>
    </dgm:pt>
    <dgm:pt modelId="{460B3DAE-A2E0-1243-84F5-2BCCD20A447E}" type="pres">
      <dgm:prSet presAssocID="{C5C0E6EA-AE3D-1042-9AF9-B961BC379CF2}" presName="background3" presStyleLbl="node3" presStyleIdx="2" presStyleCnt="3"/>
      <dgm:spPr/>
    </dgm:pt>
    <dgm:pt modelId="{522857A9-9C0A-7442-8FA6-D2F43D0AC5DA}" type="pres">
      <dgm:prSet presAssocID="{C5C0E6EA-AE3D-1042-9AF9-B961BC379CF2}" presName="text3" presStyleLbl="fgAcc3" presStyleIdx="2" presStyleCnt="3">
        <dgm:presLayoutVars>
          <dgm:chPref val="3"/>
        </dgm:presLayoutVars>
      </dgm:prSet>
      <dgm:spPr/>
    </dgm:pt>
    <dgm:pt modelId="{DDC267FA-951C-8045-A1A8-C866766D9355}" type="pres">
      <dgm:prSet presAssocID="{C5C0E6EA-AE3D-1042-9AF9-B961BC379CF2}" presName="hierChild4" presStyleCnt="0"/>
      <dgm:spPr/>
    </dgm:pt>
  </dgm:ptLst>
  <dgm:cxnLst>
    <dgm:cxn modelId="{11FA1F02-D460-EE4C-BA61-A49CB9F1DAD2}" type="presOf" srcId="{E92D30DB-9B80-DA45-91B9-8704ED9451E5}" destId="{E653957C-DEA2-584B-87DD-0ADF3BBB9262}" srcOrd="0" destOrd="0" presId="urn:microsoft.com/office/officeart/2005/8/layout/hierarchy1"/>
    <dgm:cxn modelId="{44A4020E-DF34-BD42-8A3B-41796A9F4E19}" srcId="{ED496DEF-7482-3E41-8183-2BA93DD06FC8}" destId="{9362F4B1-651A-6746-89EB-027F99C60C81}" srcOrd="0" destOrd="0" parTransId="{A4E6DE04-5EB6-264C-B575-828B8F8879C7}" sibTransId="{6195F734-D5F1-B842-A177-CAC5C8EA1A5B}"/>
    <dgm:cxn modelId="{1AEE7C33-6893-FB46-B0CD-612870A07661}" type="presOf" srcId="{9362F4B1-651A-6746-89EB-027F99C60C81}" destId="{542DC59D-165D-5949-8A71-8073F6983FF3}" srcOrd="0" destOrd="0" presId="urn:microsoft.com/office/officeart/2005/8/layout/hierarchy1"/>
    <dgm:cxn modelId="{3EBB1F37-7EE1-1040-A4E9-68C20DC6D674}" type="presOf" srcId="{ED496DEF-7482-3E41-8183-2BA93DD06FC8}" destId="{ECA64947-38BE-4E4F-9AA7-8BA84456D676}" srcOrd="0" destOrd="0" presId="urn:microsoft.com/office/officeart/2005/8/layout/hierarchy1"/>
    <dgm:cxn modelId="{8C1B4569-1E1A-A34F-9FBC-720B6E1C05D8}" type="presOf" srcId="{C5C0E6EA-AE3D-1042-9AF9-B961BC379CF2}" destId="{522857A9-9C0A-7442-8FA6-D2F43D0AC5DA}" srcOrd="0" destOrd="0" presId="urn:microsoft.com/office/officeart/2005/8/layout/hierarchy1"/>
    <dgm:cxn modelId="{029F736F-29FF-1C42-8E0F-7A579481739A}" type="presOf" srcId="{87A8FCF3-D27A-EC4B-87C4-08CFE2E1E206}" destId="{5D056380-F77B-4940-9875-3590F68C7FDD}" srcOrd="0" destOrd="0" presId="urn:microsoft.com/office/officeart/2005/8/layout/hierarchy1"/>
    <dgm:cxn modelId="{C7E54855-B25A-3A49-AC5C-30D95C2D5A1B}" srcId="{9362F4B1-651A-6746-89EB-027F99C60C81}" destId="{87A8FCF3-D27A-EC4B-87C4-08CFE2E1E206}" srcOrd="1" destOrd="0" parTransId="{3F805D73-546B-DA4C-8B22-7F6B7570082F}" sibTransId="{58EF20EB-2CBF-1345-9B28-D56C52AD948F}"/>
    <dgm:cxn modelId="{5FDCCA58-546B-2541-BD2F-C237CED3525A}" srcId="{5E1A8CFB-56F9-C24B-A038-30C1A10764FF}" destId="{D74A2D51-315D-3E4B-88B9-8687C3BC5F4C}" srcOrd="0" destOrd="0" parTransId="{3C8BA5BB-EF00-B04A-8711-F519EED3E4A0}" sibTransId="{49215325-453C-444D-96B4-23134553347D}"/>
    <dgm:cxn modelId="{156C3585-474B-EC44-8947-EC0E564D9134}" type="presOf" srcId="{A61D7D3A-98D6-7244-BD6E-CA1B655A4D57}" destId="{6E91EFFA-A6E6-E04F-8CA9-9A6855B18BB4}" srcOrd="0" destOrd="0" presId="urn:microsoft.com/office/officeart/2005/8/layout/hierarchy1"/>
    <dgm:cxn modelId="{81392B9C-9234-E841-A2DF-F99E09429F03}" type="presOf" srcId="{3F805D73-546B-DA4C-8B22-7F6B7570082F}" destId="{3DEB28DB-7B20-6749-A327-14BD230FB9C8}" srcOrd="0" destOrd="0" presId="urn:microsoft.com/office/officeart/2005/8/layout/hierarchy1"/>
    <dgm:cxn modelId="{C289AFA1-4174-4A41-B173-3FB9C1B2BB5D}" srcId="{87A8FCF3-D27A-EC4B-87C4-08CFE2E1E206}" destId="{C5C0E6EA-AE3D-1042-9AF9-B961BC379CF2}" srcOrd="0" destOrd="0" parTransId="{E92D30DB-9B80-DA45-91B9-8704ED9451E5}" sibTransId="{7F774660-5872-A24D-A98D-7B656C5C2530}"/>
    <dgm:cxn modelId="{28FA02A8-89B1-324F-AEC2-B7B9EDE98E3F}" srcId="{5E1A8CFB-56F9-C24B-A038-30C1A10764FF}" destId="{7B30FFE7-BF87-9C4C-B38E-8212583A2ED1}" srcOrd="1" destOrd="0" parTransId="{A61D7D3A-98D6-7244-BD6E-CA1B655A4D57}" sibTransId="{0163ABB1-9E0C-B147-B786-E36F3FECEEC1}"/>
    <dgm:cxn modelId="{D326A7A9-E312-9647-8533-72E72BA862E2}" type="presOf" srcId="{3C8BA5BB-EF00-B04A-8711-F519EED3E4A0}" destId="{EBDAD36D-B8C2-3745-B2B0-30185B8671C4}" srcOrd="0" destOrd="0" presId="urn:microsoft.com/office/officeart/2005/8/layout/hierarchy1"/>
    <dgm:cxn modelId="{258DC4B0-8981-1648-8CFD-8B7C2EE4735F}" type="presOf" srcId="{1D7B5033-EA31-C142-98DC-A04ECE1C2270}" destId="{2F7F0D83-47BB-F64E-841B-FD2D16F7255B}" srcOrd="0" destOrd="0" presId="urn:microsoft.com/office/officeart/2005/8/layout/hierarchy1"/>
    <dgm:cxn modelId="{21DA26BC-D3B5-9E49-B359-CC7BD22689D5}" type="presOf" srcId="{D74A2D51-315D-3E4B-88B9-8687C3BC5F4C}" destId="{CF633E56-6336-2140-BF2F-434D5854799B}" srcOrd="0" destOrd="0" presId="urn:microsoft.com/office/officeart/2005/8/layout/hierarchy1"/>
    <dgm:cxn modelId="{37C5FCC7-7209-2044-AF69-0C0C46EB3F42}" type="presOf" srcId="{5E1A8CFB-56F9-C24B-A038-30C1A10764FF}" destId="{FB13376D-1D47-2E47-BBDB-00795D60B579}" srcOrd="0" destOrd="0" presId="urn:microsoft.com/office/officeart/2005/8/layout/hierarchy1"/>
    <dgm:cxn modelId="{26038FCA-0FAE-274B-AF75-0A4C7261D000}" srcId="{9362F4B1-651A-6746-89EB-027F99C60C81}" destId="{5E1A8CFB-56F9-C24B-A038-30C1A10764FF}" srcOrd="0" destOrd="0" parTransId="{1D7B5033-EA31-C142-98DC-A04ECE1C2270}" sibTransId="{9807B831-141B-3248-9807-0FFF783951EB}"/>
    <dgm:cxn modelId="{CCB999DD-A52D-4743-B74E-08EEFA2449D2}" type="presOf" srcId="{7B30FFE7-BF87-9C4C-B38E-8212583A2ED1}" destId="{DE246537-FBB8-8F4B-A469-DA3FD75C978F}" srcOrd="0" destOrd="0" presId="urn:microsoft.com/office/officeart/2005/8/layout/hierarchy1"/>
    <dgm:cxn modelId="{7EAA95F2-A253-124D-82A8-D4331C93045B}" type="presParOf" srcId="{ECA64947-38BE-4E4F-9AA7-8BA84456D676}" destId="{3A621CA5-C96B-584E-8D0D-1BC6E89A640B}" srcOrd="0" destOrd="0" presId="urn:microsoft.com/office/officeart/2005/8/layout/hierarchy1"/>
    <dgm:cxn modelId="{93B14EBF-090C-7D4A-B2DB-AABBCADFB40E}" type="presParOf" srcId="{3A621CA5-C96B-584E-8D0D-1BC6E89A640B}" destId="{DABED95F-7E09-8C46-8C06-695FB7400380}" srcOrd="0" destOrd="0" presId="urn:microsoft.com/office/officeart/2005/8/layout/hierarchy1"/>
    <dgm:cxn modelId="{6731263D-1D07-A346-96A6-013CFEDB356E}" type="presParOf" srcId="{DABED95F-7E09-8C46-8C06-695FB7400380}" destId="{2414E421-79B3-C745-BC79-DE630ED68DC3}" srcOrd="0" destOrd="0" presId="urn:microsoft.com/office/officeart/2005/8/layout/hierarchy1"/>
    <dgm:cxn modelId="{A0D8C1B5-F5B1-D740-9F4D-9BB41751278F}" type="presParOf" srcId="{DABED95F-7E09-8C46-8C06-695FB7400380}" destId="{542DC59D-165D-5949-8A71-8073F6983FF3}" srcOrd="1" destOrd="0" presId="urn:microsoft.com/office/officeart/2005/8/layout/hierarchy1"/>
    <dgm:cxn modelId="{479D04A3-E959-7B48-AAC7-887F6179C796}" type="presParOf" srcId="{3A621CA5-C96B-584E-8D0D-1BC6E89A640B}" destId="{642E4C3E-54C8-3446-8084-63F83235A903}" srcOrd="1" destOrd="0" presId="urn:microsoft.com/office/officeart/2005/8/layout/hierarchy1"/>
    <dgm:cxn modelId="{63F3AD5B-CC0B-1147-9970-CD67CF2FD603}" type="presParOf" srcId="{642E4C3E-54C8-3446-8084-63F83235A903}" destId="{2F7F0D83-47BB-F64E-841B-FD2D16F7255B}" srcOrd="0" destOrd="0" presId="urn:microsoft.com/office/officeart/2005/8/layout/hierarchy1"/>
    <dgm:cxn modelId="{61E16049-A9D6-8F4C-A0F4-AC10F1793FC2}" type="presParOf" srcId="{642E4C3E-54C8-3446-8084-63F83235A903}" destId="{C3F8D30C-BFB2-5348-8745-7142CE34A505}" srcOrd="1" destOrd="0" presId="urn:microsoft.com/office/officeart/2005/8/layout/hierarchy1"/>
    <dgm:cxn modelId="{45748859-CBED-E645-89BB-95998DD7B2BE}" type="presParOf" srcId="{C3F8D30C-BFB2-5348-8745-7142CE34A505}" destId="{4CBF4E3B-9860-8E49-B9FD-16955875BCD2}" srcOrd="0" destOrd="0" presId="urn:microsoft.com/office/officeart/2005/8/layout/hierarchy1"/>
    <dgm:cxn modelId="{02E0AB3E-54FC-254C-A5F7-F77E181A8E82}" type="presParOf" srcId="{4CBF4E3B-9860-8E49-B9FD-16955875BCD2}" destId="{752FA9D9-09D8-C845-9CAD-A69F45EE2FC6}" srcOrd="0" destOrd="0" presId="urn:microsoft.com/office/officeart/2005/8/layout/hierarchy1"/>
    <dgm:cxn modelId="{B8F402F3-5667-BD47-BC67-280A98E71513}" type="presParOf" srcId="{4CBF4E3B-9860-8E49-B9FD-16955875BCD2}" destId="{FB13376D-1D47-2E47-BBDB-00795D60B579}" srcOrd="1" destOrd="0" presId="urn:microsoft.com/office/officeart/2005/8/layout/hierarchy1"/>
    <dgm:cxn modelId="{FD09B2CA-804B-6349-888F-00E82FD423FD}" type="presParOf" srcId="{C3F8D30C-BFB2-5348-8745-7142CE34A505}" destId="{B45DD269-A0B4-B041-A395-C82B8C781C58}" srcOrd="1" destOrd="0" presId="urn:microsoft.com/office/officeart/2005/8/layout/hierarchy1"/>
    <dgm:cxn modelId="{0608113F-E7A5-8545-AC4D-DD3BFF87A2BC}" type="presParOf" srcId="{B45DD269-A0B4-B041-A395-C82B8C781C58}" destId="{EBDAD36D-B8C2-3745-B2B0-30185B8671C4}" srcOrd="0" destOrd="0" presId="urn:microsoft.com/office/officeart/2005/8/layout/hierarchy1"/>
    <dgm:cxn modelId="{D10FE690-2200-7345-91BB-DDF464C7AEF6}" type="presParOf" srcId="{B45DD269-A0B4-B041-A395-C82B8C781C58}" destId="{2366783E-48EB-AA42-893E-9937BB0EA32E}" srcOrd="1" destOrd="0" presId="urn:microsoft.com/office/officeart/2005/8/layout/hierarchy1"/>
    <dgm:cxn modelId="{585EECC2-51AF-454E-BAF4-3C295554885E}" type="presParOf" srcId="{2366783E-48EB-AA42-893E-9937BB0EA32E}" destId="{D698F92F-677A-F944-98BD-05BC29D4126D}" srcOrd="0" destOrd="0" presId="urn:microsoft.com/office/officeart/2005/8/layout/hierarchy1"/>
    <dgm:cxn modelId="{A1F86E5F-5E4B-2F4B-802F-AFFCA7A928E0}" type="presParOf" srcId="{D698F92F-677A-F944-98BD-05BC29D4126D}" destId="{204A77F8-327F-EE44-974A-55A1B25447A2}" srcOrd="0" destOrd="0" presId="urn:microsoft.com/office/officeart/2005/8/layout/hierarchy1"/>
    <dgm:cxn modelId="{71C05559-CA3C-C149-99FC-78C4D39F3031}" type="presParOf" srcId="{D698F92F-677A-F944-98BD-05BC29D4126D}" destId="{CF633E56-6336-2140-BF2F-434D5854799B}" srcOrd="1" destOrd="0" presId="urn:microsoft.com/office/officeart/2005/8/layout/hierarchy1"/>
    <dgm:cxn modelId="{0E0660AC-02A6-0A4F-BADA-A5169307CBF7}" type="presParOf" srcId="{2366783E-48EB-AA42-893E-9937BB0EA32E}" destId="{D212150F-D9B7-3D4E-9EC7-7BC02C17EDA2}" srcOrd="1" destOrd="0" presId="urn:microsoft.com/office/officeart/2005/8/layout/hierarchy1"/>
    <dgm:cxn modelId="{02CAAD4C-E194-F244-B8CA-9A03A4A6DF8A}" type="presParOf" srcId="{B45DD269-A0B4-B041-A395-C82B8C781C58}" destId="{6E91EFFA-A6E6-E04F-8CA9-9A6855B18BB4}" srcOrd="2" destOrd="0" presId="urn:microsoft.com/office/officeart/2005/8/layout/hierarchy1"/>
    <dgm:cxn modelId="{F38BB07E-F6DE-804F-BECF-1C6026B76841}" type="presParOf" srcId="{B45DD269-A0B4-B041-A395-C82B8C781C58}" destId="{5E9642A8-247D-2145-B890-CECAEAC23E43}" srcOrd="3" destOrd="0" presId="urn:microsoft.com/office/officeart/2005/8/layout/hierarchy1"/>
    <dgm:cxn modelId="{208F071A-E55D-4B46-AACF-E7225C596FC0}" type="presParOf" srcId="{5E9642A8-247D-2145-B890-CECAEAC23E43}" destId="{409DB399-609A-D140-9857-F7C999D56900}" srcOrd="0" destOrd="0" presId="urn:microsoft.com/office/officeart/2005/8/layout/hierarchy1"/>
    <dgm:cxn modelId="{F0E4E2BA-85B9-8C47-96EC-C5E173DCAD2D}" type="presParOf" srcId="{409DB399-609A-D140-9857-F7C999D56900}" destId="{DF9920F3-D6A0-4340-9A23-E33D15E12E83}" srcOrd="0" destOrd="0" presId="urn:microsoft.com/office/officeart/2005/8/layout/hierarchy1"/>
    <dgm:cxn modelId="{78F2678D-FCC5-C94B-902C-44559B21029D}" type="presParOf" srcId="{409DB399-609A-D140-9857-F7C999D56900}" destId="{DE246537-FBB8-8F4B-A469-DA3FD75C978F}" srcOrd="1" destOrd="0" presId="urn:microsoft.com/office/officeart/2005/8/layout/hierarchy1"/>
    <dgm:cxn modelId="{5AAEF6A7-B294-D64F-AE3F-D8120A3B5C5E}" type="presParOf" srcId="{5E9642A8-247D-2145-B890-CECAEAC23E43}" destId="{6C6BCEC5-654E-1B4F-865F-CE3A63C4CC8D}" srcOrd="1" destOrd="0" presId="urn:microsoft.com/office/officeart/2005/8/layout/hierarchy1"/>
    <dgm:cxn modelId="{A295138F-B8E3-164C-9847-C7F487EA148D}" type="presParOf" srcId="{642E4C3E-54C8-3446-8084-63F83235A903}" destId="{3DEB28DB-7B20-6749-A327-14BD230FB9C8}" srcOrd="2" destOrd="0" presId="urn:microsoft.com/office/officeart/2005/8/layout/hierarchy1"/>
    <dgm:cxn modelId="{E0795049-9D88-1C48-9964-EA43AA187DB4}" type="presParOf" srcId="{642E4C3E-54C8-3446-8084-63F83235A903}" destId="{18B4194F-8331-C043-816C-2F8270BA3933}" srcOrd="3" destOrd="0" presId="urn:microsoft.com/office/officeart/2005/8/layout/hierarchy1"/>
    <dgm:cxn modelId="{EC0589D8-98CA-1E40-9FEF-69181C898FA5}" type="presParOf" srcId="{18B4194F-8331-C043-816C-2F8270BA3933}" destId="{AA1E9CB6-DDA1-EF4D-BD70-FA3C5EEA30BD}" srcOrd="0" destOrd="0" presId="urn:microsoft.com/office/officeart/2005/8/layout/hierarchy1"/>
    <dgm:cxn modelId="{E488643C-5461-A84E-BFE1-30DA02C528F5}" type="presParOf" srcId="{AA1E9CB6-DDA1-EF4D-BD70-FA3C5EEA30BD}" destId="{25491235-0308-8F4C-A8C1-3A5D5FA46771}" srcOrd="0" destOrd="0" presId="urn:microsoft.com/office/officeart/2005/8/layout/hierarchy1"/>
    <dgm:cxn modelId="{8ABA7969-FC56-514C-8410-510D3A4481B5}" type="presParOf" srcId="{AA1E9CB6-DDA1-EF4D-BD70-FA3C5EEA30BD}" destId="{5D056380-F77B-4940-9875-3590F68C7FDD}" srcOrd="1" destOrd="0" presId="urn:microsoft.com/office/officeart/2005/8/layout/hierarchy1"/>
    <dgm:cxn modelId="{84669CFB-2061-F542-9DDB-DD321FA85E34}" type="presParOf" srcId="{18B4194F-8331-C043-816C-2F8270BA3933}" destId="{34BD7BE8-0416-684F-9E85-3B391412E540}" srcOrd="1" destOrd="0" presId="urn:microsoft.com/office/officeart/2005/8/layout/hierarchy1"/>
    <dgm:cxn modelId="{AB4AFB30-74D1-3641-82D4-4AF985F05CEE}" type="presParOf" srcId="{34BD7BE8-0416-684F-9E85-3B391412E540}" destId="{E653957C-DEA2-584B-87DD-0ADF3BBB9262}" srcOrd="0" destOrd="0" presId="urn:microsoft.com/office/officeart/2005/8/layout/hierarchy1"/>
    <dgm:cxn modelId="{322EE1AA-84FB-974B-A08A-DBB796E32813}" type="presParOf" srcId="{34BD7BE8-0416-684F-9E85-3B391412E540}" destId="{FA7D5AF3-F605-1F47-BFA7-D8592FB3DCBC}" srcOrd="1" destOrd="0" presId="urn:microsoft.com/office/officeart/2005/8/layout/hierarchy1"/>
    <dgm:cxn modelId="{81ECDD28-3466-C74A-8AAF-6311AC22C470}" type="presParOf" srcId="{FA7D5AF3-F605-1F47-BFA7-D8592FB3DCBC}" destId="{3561618B-3FDE-8343-86ED-60FBFA0622DF}" srcOrd="0" destOrd="0" presId="urn:microsoft.com/office/officeart/2005/8/layout/hierarchy1"/>
    <dgm:cxn modelId="{A696F3E8-596F-C941-A088-EA3A7671DF34}" type="presParOf" srcId="{3561618B-3FDE-8343-86ED-60FBFA0622DF}" destId="{460B3DAE-A2E0-1243-84F5-2BCCD20A447E}" srcOrd="0" destOrd="0" presId="urn:microsoft.com/office/officeart/2005/8/layout/hierarchy1"/>
    <dgm:cxn modelId="{0ACC6B3D-90E8-5B4A-8859-B1A0F80B75D8}" type="presParOf" srcId="{3561618B-3FDE-8343-86ED-60FBFA0622DF}" destId="{522857A9-9C0A-7442-8FA6-D2F43D0AC5DA}" srcOrd="1" destOrd="0" presId="urn:microsoft.com/office/officeart/2005/8/layout/hierarchy1"/>
    <dgm:cxn modelId="{2CC474E9-503F-294A-954E-3B754625F00C}" type="presParOf" srcId="{FA7D5AF3-F605-1F47-BFA7-D8592FB3DCBC}" destId="{DDC267FA-951C-8045-A1A8-C866766D93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3957C-DEA2-584B-87DD-0ADF3BBB9262}">
      <dsp:nvSpPr>
        <dsp:cNvPr id="0" name=""/>
        <dsp:cNvSpPr/>
      </dsp:nvSpPr>
      <dsp:spPr>
        <a:xfrm>
          <a:off x="7678632" y="3154541"/>
          <a:ext cx="91440" cy="600807"/>
        </a:xfrm>
        <a:custGeom>
          <a:avLst/>
          <a:gdLst/>
          <a:ahLst/>
          <a:cxnLst/>
          <a:rect l="0" t="0" r="0" b="0"/>
          <a:pathLst>
            <a:path>
              <a:moveTo>
                <a:pt x="56831" y="0"/>
              </a:moveTo>
              <a:lnTo>
                <a:pt x="56831" y="412972"/>
              </a:lnTo>
              <a:lnTo>
                <a:pt x="45720" y="412972"/>
              </a:lnTo>
              <a:lnTo>
                <a:pt x="45720" y="60080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EB28DB-7B20-6749-A327-14BD230FB9C8}">
      <dsp:nvSpPr>
        <dsp:cNvPr id="0" name=""/>
        <dsp:cNvSpPr/>
      </dsp:nvSpPr>
      <dsp:spPr>
        <a:xfrm>
          <a:off x="5839981" y="1230255"/>
          <a:ext cx="1895482" cy="636755"/>
        </a:xfrm>
        <a:custGeom>
          <a:avLst/>
          <a:gdLst/>
          <a:ahLst/>
          <a:cxnLst/>
          <a:rect l="0" t="0" r="0" b="0"/>
          <a:pathLst>
            <a:path>
              <a:moveTo>
                <a:pt x="0" y="0"/>
              </a:moveTo>
              <a:lnTo>
                <a:pt x="0" y="448919"/>
              </a:lnTo>
              <a:lnTo>
                <a:pt x="1895482" y="448919"/>
              </a:lnTo>
              <a:lnTo>
                <a:pt x="1895482" y="6367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91EFFA-A6E6-E04F-8CA9-9A6855B18BB4}">
      <dsp:nvSpPr>
        <dsp:cNvPr id="0" name=""/>
        <dsp:cNvSpPr/>
      </dsp:nvSpPr>
      <dsp:spPr>
        <a:xfrm>
          <a:off x="4007070" y="3165652"/>
          <a:ext cx="1239093" cy="589696"/>
        </a:xfrm>
        <a:custGeom>
          <a:avLst/>
          <a:gdLst/>
          <a:ahLst/>
          <a:cxnLst/>
          <a:rect l="0" t="0" r="0" b="0"/>
          <a:pathLst>
            <a:path>
              <a:moveTo>
                <a:pt x="0" y="0"/>
              </a:moveTo>
              <a:lnTo>
                <a:pt x="0" y="401860"/>
              </a:lnTo>
              <a:lnTo>
                <a:pt x="1239093" y="401860"/>
              </a:lnTo>
              <a:lnTo>
                <a:pt x="1239093" y="58969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DAD36D-B8C2-3745-B2B0-30185B8671C4}">
      <dsp:nvSpPr>
        <dsp:cNvPr id="0" name=""/>
        <dsp:cNvSpPr/>
      </dsp:nvSpPr>
      <dsp:spPr>
        <a:xfrm>
          <a:off x="2552300" y="3165652"/>
          <a:ext cx="1454770" cy="586541"/>
        </a:xfrm>
        <a:custGeom>
          <a:avLst/>
          <a:gdLst/>
          <a:ahLst/>
          <a:cxnLst/>
          <a:rect l="0" t="0" r="0" b="0"/>
          <a:pathLst>
            <a:path>
              <a:moveTo>
                <a:pt x="1454770" y="0"/>
              </a:moveTo>
              <a:lnTo>
                <a:pt x="1454770" y="398706"/>
              </a:lnTo>
              <a:lnTo>
                <a:pt x="0" y="398706"/>
              </a:lnTo>
              <a:lnTo>
                <a:pt x="0" y="5865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7F0D83-47BB-F64E-841B-FD2D16F7255B}">
      <dsp:nvSpPr>
        <dsp:cNvPr id="0" name=""/>
        <dsp:cNvSpPr/>
      </dsp:nvSpPr>
      <dsp:spPr>
        <a:xfrm>
          <a:off x="4007070" y="1230255"/>
          <a:ext cx="1832910" cy="647866"/>
        </a:xfrm>
        <a:custGeom>
          <a:avLst/>
          <a:gdLst/>
          <a:ahLst/>
          <a:cxnLst/>
          <a:rect l="0" t="0" r="0" b="0"/>
          <a:pathLst>
            <a:path>
              <a:moveTo>
                <a:pt x="1832910" y="0"/>
              </a:moveTo>
              <a:lnTo>
                <a:pt x="1832910" y="460031"/>
              </a:lnTo>
              <a:lnTo>
                <a:pt x="0" y="460031"/>
              </a:lnTo>
              <a:lnTo>
                <a:pt x="0" y="6478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14E421-79B3-C745-BC79-DE630ED68DC3}">
      <dsp:nvSpPr>
        <dsp:cNvPr id="0" name=""/>
        <dsp:cNvSpPr/>
      </dsp:nvSpPr>
      <dsp:spPr>
        <a:xfrm>
          <a:off x="4826177" y="-57276"/>
          <a:ext cx="2027608" cy="12875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2DC59D-165D-5949-8A71-8073F6983FF3}">
      <dsp:nvSpPr>
        <dsp:cNvPr id="0" name=""/>
        <dsp:cNvSpPr/>
      </dsp:nvSpPr>
      <dsp:spPr>
        <a:xfrm>
          <a:off x="5051466" y="156749"/>
          <a:ext cx="2027608" cy="12875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Total population (n=400)</a:t>
          </a:r>
        </a:p>
      </dsp:txBody>
      <dsp:txXfrm>
        <a:off x="5089176" y="194459"/>
        <a:ext cx="1952188" cy="1212111"/>
      </dsp:txXfrm>
    </dsp:sp>
    <dsp:sp modelId="{752FA9D9-09D8-C845-9CAD-A69F45EE2FC6}">
      <dsp:nvSpPr>
        <dsp:cNvPr id="0" name=""/>
        <dsp:cNvSpPr/>
      </dsp:nvSpPr>
      <dsp:spPr>
        <a:xfrm>
          <a:off x="2993266" y="1878121"/>
          <a:ext cx="2027608" cy="12875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13376D-1D47-2E47-BBDB-00795D60B579}">
      <dsp:nvSpPr>
        <dsp:cNvPr id="0" name=""/>
        <dsp:cNvSpPr/>
      </dsp:nvSpPr>
      <dsp:spPr>
        <a:xfrm>
          <a:off x="3218556" y="2092147"/>
          <a:ext cx="2027608" cy="12875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200 subjects with HIV</a:t>
          </a:r>
        </a:p>
      </dsp:txBody>
      <dsp:txXfrm>
        <a:off x="3256266" y="2129857"/>
        <a:ext cx="1952188" cy="1212111"/>
      </dsp:txXfrm>
    </dsp:sp>
    <dsp:sp modelId="{204A77F8-327F-EE44-974A-55A1B25447A2}">
      <dsp:nvSpPr>
        <dsp:cNvPr id="0" name=""/>
        <dsp:cNvSpPr/>
      </dsp:nvSpPr>
      <dsp:spPr>
        <a:xfrm>
          <a:off x="1538496" y="3752194"/>
          <a:ext cx="2027608" cy="12875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633E56-6336-2140-BF2F-434D5854799B}">
      <dsp:nvSpPr>
        <dsp:cNvPr id="0" name=""/>
        <dsp:cNvSpPr/>
      </dsp:nvSpPr>
      <dsp:spPr>
        <a:xfrm>
          <a:off x="1763785" y="3966219"/>
          <a:ext cx="2027608" cy="12875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r>
            <a:rPr lang="en-US" sz="2400" kern="1200" dirty="0">
              <a:latin typeface="Garamond" panose="02020404030301010803" pitchFamily="18" charset="0"/>
            </a:rPr>
            <a:t>Subjects with impairment (Cases)</a:t>
          </a:r>
        </a:p>
      </dsp:txBody>
      <dsp:txXfrm>
        <a:off x="1801495" y="4003929"/>
        <a:ext cx="1952188" cy="1212111"/>
      </dsp:txXfrm>
    </dsp:sp>
    <dsp:sp modelId="{DF9920F3-D6A0-4340-9A23-E33D15E12E83}">
      <dsp:nvSpPr>
        <dsp:cNvPr id="0" name=""/>
        <dsp:cNvSpPr/>
      </dsp:nvSpPr>
      <dsp:spPr>
        <a:xfrm>
          <a:off x="4232360" y="3755348"/>
          <a:ext cx="2027608" cy="12875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246537-FBB8-8F4B-A469-DA3FD75C978F}">
      <dsp:nvSpPr>
        <dsp:cNvPr id="0" name=""/>
        <dsp:cNvSpPr/>
      </dsp:nvSpPr>
      <dsp:spPr>
        <a:xfrm>
          <a:off x="4457650" y="3969374"/>
          <a:ext cx="2027608" cy="12875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Subjects without impairment (Controls)</a:t>
          </a:r>
        </a:p>
      </dsp:txBody>
      <dsp:txXfrm>
        <a:off x="4495360" y="4007084"/>
        <a:ext cx="1952188" cy="1212111"/>
      </dsp:txXfrm>
    </dsp:sp>
    <dsp:sp modelId="{25491235-0308-8F4C-A8C1-3A5D5FA46771}">
      <dsp:nvSpPr>
        <dsp:cNvPr id="0" name=""/>
        <dsp:cNvSpPr/>
      </dsp:nvSpPr>
      <dsp:spPr>
        <a:xfrm>
          <a:off x="6721659" y="1867010"/>
          <a:ext cx="2027608" cy="12875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056380-F77B-4940-9875-3590F68C7FDD}">
      <dsp:nvSpPr>
        <dsp:cNvPr id="0" name=""/>
        <dsp:cNvSpPr/>
      </dsp:nvSpPr>
      <dsp:spPr>
        <a:xfrm>
          <a:off x="6946949" y="2081035"/>
          <a:ext cx="2027608" cy="12875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200 HEU Controls</a:t>
          </a:r>
        </a:p>
      </dsp:txBody>
      <dsp:txXfrm>
        <a:off x="6984659" y="2118745"/>
        <a:ext cx="1952188" cy="1212111"/>
      </dsp:txXfrm>
    </dsp:sp>
    <dsp:sp modelId="{460B3DAE-A2E0-1243-84F5-2BCCD20A447E}">
      <dsp:nvSpPr>
        <dsp:cNvPr id="0" name=""/>
        <dsp:cNvSpPr/>
      </dsp:nvSpPr>
      <dsp:spPr>
        <a:xfrm>
          <a:off x="6710548" y="3755348"/>
          <a:ext cx="2027608" cy="128753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2857A9-9C0A-7442-8FA6-D2F43D0AC5DA}">
      <dsp:nvSpPr>
        <dsp:cNvPr id="0" name=""/>
        <dsp:cNvSpPr/>
      </dsp:nvSpPr>
      <dsp:spPr>
        <a:xfrm>
          <a:off x="6935838" y="3969374"/>
          <a:ext cx="2027608" cy="12875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HEU Controls</a:t>
          </a:r>
        </a:p>
      </dsp:txBody>
      <dsp:txXfrm>
        <a:off x="6973548" y="4007084"/>
        <a:ext cx="1952188" cy="12121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D0976-B8A8-4D69-B79B-B96C8B3EDFA8}"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6166B-DE85-4BB1-9B33-5F031DE4709F}" type="slidenum">
              <a:rPr lang="en-US" smtClean="0"/>
              <a:t>‹#›</a:t>
            </a:fld>
            <a:endParaRPr lang="en-US"/>
          </a:p>
        </p:txBody>
      </p:sp>
    </p:spTree>
    <p:extLst>
      <p:ext uri="{BB962C8B-B14F-4D97-AF65-F5344CB8AC3E}">
        <p14:creationId xmlns:p14="http://schemas.microsoft.com/office/powerpoint/2010/main" val="161202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CC049E-2B7C-486A-B7DC-BB64CA9C3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64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7631C9-8FF0-E54E-8577-9E0BFABC7F40}"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9402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635C0-AFD3-C74E-BE92-8AEBBFC396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latin typeface="Calibri" charset="0"/>
              </a:rPr>
              <a:t>Although the rates of severe HIV dementia has gone down, as patients are surviving longer, the prevalence of HIV-associated neurocognitive disorders is increasing.</a:t>
            </a:r>
          </a:p>
        </p:txBody>
      </p:sp>
    </p:spTree>
    <p:extLst>
      <p:ext uri="{BB962C8B-B14F-4D97-AF65-F5344CB8AC3E}">
        <p14:creationId xmlns:p14="http://schemas.microsoft.com/office/powerpoint/2010/main" val="206449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7631C9-8FF0-E54E-8577-9E0BFABC7F40}"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320018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7631C9-8FF0-E54E-8577-9E0BFABC7F40}"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604392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extLst>
      <p:ext uri="{BB962C8B-B14F-4D97-AF65-F5344CB8AC3E}">
        <p14:creationId xmlns:p14="http://schemas.microsoft.com/office/powerpoint/2010/main" val="401008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334864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106003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F6FE9E-FB25-45D4-A0DF-43AF166DE3E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42528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6FE9E-FB25-45D4-A0DF-43AF166DE3E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130221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6FE9E-FB25-45D4-A0DF-43AF166DE3E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321439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F6FE9E-FB25-45D4-A0DF-43AF166DE3E1}"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2625113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F6FE9E-FB25-45D4-A0DF-43AF166DE3E1}"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198857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F6FE9E-FB25-45D4-A0DF-43AF166DE3E1}"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383830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6FE9E-FB25-45D4-A0DF-43AF166DE3E1}"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3112153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6FE9E-FB25-45D4-A0DF-43AF166DE3E1}"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427166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2483481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6FE9E-FB25-45D4-A0DF-43AF166DE3E1}"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412356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6FE9E-FB25-45D4-A0DF-43AF166DE3E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3473897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6FE9E-FB25-45D4-A0DF-43AF166DE3E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FA0-EDBB-4A62-B7F6-7277D2E56E5A}" type="slidenum">
              <a:rPr lang="en-US" smtClean="0"/>
              <a:t>‹#›</a:t>
            </a:fld>
            <a:endParaRPr lang="en-US"/>
          </a:p>
        </p:txBody>
      </p:sp>
    </p:spTree>
    <p:extLst>
      <p:ext uri="{BB962C8B-B14F-4D97-AF65-F5344CB8AC3E}">
        <p14:creationId xmlns:p14="http://schemas.microsoft.com/office/powerpoint/2010/main" val="351126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115567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339776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267109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227542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185261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313855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266755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extLst>
      <p:ext uri="{BB962C8B-B14F-4D97-AF65-F5344CB8AC3E}">
        <p14:creationId xmlns:p14="http://schemas.microsoft.com/office/powerpoint/2010/main" val="38950600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6FE9E-FB25-45D4-A0DF-43AF166DE3E1}" type="datetimeFigureOut">
              <a:rPr lang="en-US" smtClean="0"/>
              <a:t>7/22/2019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BCFA0-EDBB-4A62-B7F6-7277D2E56E5A}" type="slidenum">
              <a:rPr lang="en-US" smtClean="0"/>
              <a:t>‹#›</a:t>
            </a:fld>
            <a:endParaRPr lang="en-US"/>
          </a:p>
        </p:txBody>
      </p:sp>
    </p:spTree>
    <p:extLst>
      <p:ext uri="{BB962C8B-B14F-4D97-AF65-F5344CB8AC3E}">
        <p14:creationId xmlns:p14="http://schemas.microsoft.com/office/powerpoint/2010/main" val="104241083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8AC3BC-F6FE-4ABC-AC4C-9E55C2709B61}"/>
              </a:ext>
            </a:extLst>
          </p:cNvPr>
          <p:cNvGraphicFramePr>
            <a:graphicFrameLocks noGrp="1"/>
          </p:cNvGraphicFramePr>
          <p:nvPr>
            <p:ph idx="1"/>
            <p:extLst>
              <p:ext uri="{D42A27DB-BD31-4B8C-83A1-F6EECF244321}">
                <p14:modId xmlns:p14="http://schemas.microsoft.com/office/powerpoint/2010/main" val="2932677121"/>
              </p:ext>
            </p:extLst>
          </p:nvPr>
        </p:nvGraphicFramePr>
        <p:xfrm>
          <a:off x="221511" y="160369"/>
          <a:ext cx="11217349" cy="6537262"/>
        </p:xfrm>
        <a:graphic>
          <a:graphicData uri="http://schemas.openxmlformats.org/drawingml/2006/table">
            <a:tbl>
              <a:tblPr firstRow="1" firstCol="1" bandRow="1"/>
              <a:tblGrid>
                <a:gridCol w="2833448">
                  <a:extLst>
                    <a:ext uri="{9D8B030D-6E8A-4147-A177-3AD203B41FA5}">
                      <a16:colId xmlns:a16="http://schemas.microsoft.com/office/drawing/2014/main" val="466532259"/>
                    </a:ext>
                  </a:extLst>
                </a:gridCol>
                <a:gridCol w="8383901">
                  <a:extLst>
                    <a:ext uri="{9D8B030D-6E8A-4147-A177-3AD203B41FA5}">
                      <a16:colId xmlns:a16="http://schemas.microsoft.com/office/drawing/2014/main" val="2705154484"/>
                    </a:ext>
                  </a:extLst>
                </a:gridCol>
              </a:tblGrid>
              <a:tr h="521291">
                <a:tc>
                  <a:txBody>
                    <a:bodyPr/>
                    <a:lstStyle/>
                    <a:p>
                      <a:pPr marL="0" marR="0" algn="l">
                        <a:lnSpc>
                          <a:spcPct val="107000"/>
                        </a:lnSpc>
                        <a:spcBef>
                          <a:spcPts val="0"/>
                        </a:spcBef>
                        <a:spcAft>
                          <a:spcPts val="0"/>
                        </a:spcAft>
                      </a:pPr>
                      <a:r>
                        <a:rPr lang="en-US" sz="4000" b="1" dirty="0">
                          <a:effectLst/>
                          <a:latin typeface="Garamond" panose="02020404030301010803" pitchFamily="18" charset="0"/>
                          <a:ea typeface="Calibri" panose="020F0502020204030204" pitchFamily="34" charset="0"/>
                          <a:cs typeface="Times New Roman" panose="02020603050405020304" pitchFamily="18" charset="0"/>
                        </a:rPr>
                        <a:t>METHOD</a:t>
                      </a:r>
                      <a:endParaRPr lang="en-US" sz="4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4000" b="1" dirty="0">
                          <a:effectLst/>
                          <a:latin typeface="Garamond" panose="02020404030301010803" pitchFamily="18" charset="0"/>
                          <a:ea typeface="Calibri" panose="020F0502020204030204" pitchFamily="34" charset="0"/>
                          <a:cs typeface="Times New Roman" panose="02020603050405020304" pitchFamily="18" charset="0"/>
                        </a:rPr>
                        <a:t>CROSS SECTIONAL STUDY </a:t>
                      </a:r>
                      <a:endParaRPr lang="en-US" sz="4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368156"/>
                  </a:ext>
                </a:extLst>
              </a:tr>
              <a:tr h="1863134">
                <a:tc>
                  <a:txBody>
                    <a:bodyPr/>
                    <a:lstStyle/>
                    <a:p>
                      <a:pPr marL="0" marR="0" algn="l">
                        <a:spcBef>
                          <a:spcPts val="0"/>
                        </a:spcBef>
                        <a:spcAft>
                          <a:spcPts val="0"/>
                        </a:spcAft>
                      </a:pPr>
                      <a:r>
                        <a:rPr lang="en-US" sz="3200" kern="1200" dirty="0">
                          <a:solidFill>
                            <a:srgbClr val="000000"/>
                          </a:solidFill>
                          <a:effectLst/>
                          <a:latin typeface="Garamond" panose="02020404030301010803" pitchFamily="18" charset="0"/>
                          <a:ea typeface="+mn-ea"/>
                          <a:cs typeface="+mn-cs"/>
                        </a:rPr>
                        <a:t>Sample</a:t>
                      </a:r>
                      <a:endParaRPr lang="en-US" sz="3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Garamond" panose="020204040303010108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3200" kern="1200" dirty="0">
                          <a:solidFill>
                            <a:srgbClr val="000000"/>
                          </a:solidFill>
                          <a:effectLst/>
                          <a:latin typeface="Garamond" panose="02020404030301010803" pitchFamily="18" charset="0"/>
                          <a:ea typeface="+mn-ea"/>
                          <a:cs typeface="+mn-cs"/>
                        </a:rPr>
                        <a:t>Outpatient children with HIV on </a:t>
                      </a:r>
                      <a:r>
                        <a:rPr lang="en-US" sz="3200" kern="1200" dirty="0" err="1">
                          <a:solidFill>
                            <a:srgbClr val="000000"/>
                          </a:solidFill>
                          <a:effectLst/>
                          <a:latin typeface="Garamond" panose="02020404030301010803" pitchFamily="18" charset="0"/>
                          <a:ea typeface="+mn-ea"/>
                          <a:cs typeface="+mn-cs"/>
                        </a:rPr>
                        <a:t>cART</a:t>
                      </a:r>
                      <a:r>
                        <a:rPr lang="en-US" sz="3200" kern="1200" dirty="0">
                          <a:solidFill>
                            <a:srgbClr val="000000"/>
                          </a:solidFill>
                          <a:effectLst/>
                          <a:latin typeface="Garamond" panose="02020404030301010803" pitchFamily="18" charset="0"/>
                          <a:ea typeface="+mn-ea"/>
                          <a:cs typeface="+mn-cs"/>
                        </a:rPr>
                        <a:t> and no history of CNS opportunistic infection and HIV-exposed uninfected controls</a:t>
                      </a:r>
                      <a:endParaRPr lang="en-US" sz="3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Garamond" panose="020204040303010108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645876"/>
                  </a:ext>
                </a:extLst>
              </a:tr>
              <a:tr h="1588202">
                <a:tc>
                  <a:txBody>
                    <a:bodyPr/>
                    <a:lstStyle/>
                    <a:p>
                      <a:pPr marL="0" marR="0" algn="l">
                        <a:spcBef>
                          <a:spcPts val="0"/>
                        </a:spcBef>
                        <a:spcAft>
                          <a:spcPts val="0"/>
                        </a:spcAft>
                      </a:pPr>
                      <a:r>
                        <a:rPr lang="en-US" sz="3200" kern="1200" dirty="0">
                          <a:solidFill>
                            <a:srgbClr val="000000"/>
                          </a:solidFill>
                          <a:effectLst/>
                          <a:latin typeface="Garamond" panose="02020404030301010803" pitchFamily="18" charset="0"/>
                          <a:ea typeface="+mn-ea"/>
                          <a:cs typeface="+mn-cs"/>
                        </a:rPr>
                        <a:t>Sampling procedure</a:t>
                      </a:r>
                      <a:endParaRPr lang="en-US" sz="3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Garamond" panose="020204040303010108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3200" kern="1200" dirty="0">
                          <a:solidFill>
                            <a:srgbClr val="000000"/>
                          </a:solidFill>
                          <a:effectLst/>
                          <a:latin typeface="Garamond" panose="02020404030301010803" pitchFamily="18" charset="0"/>
                          <a:ea typeface="+mn-ea"/>
                          <a:cs typeface="+mn-cs"/>
                        </a:rPr>
                        <a:t>Stratified sampling to include equal numbers of children in each age bracket from 8-17 ( 20 from each age group by gender 10/10) </a:t>
                      </a:r>
                      <a:endParaRPr lang="en-US" sz="3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Garamond" panose="020204040303010108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235041"/>
                  </a:ext>
                </a:extLst>
              </a:tr>
              <a:tr h="1588202">
                <a:tc>
                  <a:txBody>
                    <a:bodyPr/>
                    <a:lstStyle/>
                    <a:p>
                      <a:pPr marL="0" marR="0" algn="l">
                        <a:spcBef>
                          <a:spcPts val="0"/>
                        </a:spcBef>
                        <a:spcAft>
                          <a:spcPts val="0"/>
                        </a:spcAft>
                      </a:pPr>
                      <a:r>
                        <a:rPr lang="en-US" sz="3200" kern="1200">
                          <a:solidFill>
                            <a:srgbClr val="000000"/>
                          </a:solidFill>
                          <a:effectLst/>
                          <a:latin typeface="Garamond" panose="02020404030301010803" pitchFamily="18" charset="0"/>
                          <a:ea typeface="+mn-ea"/>
                          <a:cs typeface="+mn-cs"/>
                        </a:rPr>
                        <a:t>Instruments</a:t>
                      </a:r>
                      <a:endParaRPr lang="en-US" sz="32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3200">
                          <a:effectLst/>
                          <a:latin typeface="Garamond" panose="020204040303010108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3200" kern="1200" dirty="0">
                          <a:solidFill>
                            <a:srgbClr val="000000"/>
                          </a:solidFill>
                          <a:effectLst/>
                          <a:latin typeface="Garamond" panose="02020404030301010803" pitchFamily="18" charset="0"/>
                          <a:ea typeface="+mn-ea"/>
                          <a:cs typeface="+mn-cs"/>
                        </a:rPr>
                        <a:t>Standardized questionnaire to assess demographics, clinical history, adverse childhood events, and socioeconomic status, Cognitive functioning tests. </a:t>
                      </a:r>
                      <a:endParaRPr lang="en-US" sz="3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Garamond" panose="020204040303010108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703320"/>
                  </a:ext>
                </a:extLst>
              </a:tr>
            </a:tbl>
          </a:graphicData>
        </a:graphic>
      </p:graphicFrame>
    </p:spTree>
    <p:extLst>
      <p:ext uri="{BB962C8B-B14F-4D97-AF65-F5344CB8AC3E}">
        <p14:creationId xmlns:p14="http://schemas.microsoft.com/office/powerpoint/2010/main" val="192198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0CBAC7-F5DE-4DAD-880C-A35199F3AB9C}"/>
              </a:ext>
            </a:extLst>
          </p:cNvPr>
          <p:cNvGraphicFramePr>
            <a:graphicFrameLocks noGrp="1"/>
          </p:cNvGraphicFramePr>
          <p:nvPr>
            <p:ph idx="1"/>
            <p:extLst>
              <p:ext uri="{D42A27DB-BD31-4B8C-83A1-F6EECF244321}">
                <p14:modId xmlns:p14="http://schemas.microsoft.com/office/powerpoint/2010/main" val="3908632560"/>
              </p:ext>
            </p:extLst>
          </p:nvPr>
        </p:nvGraphicFramePr>
        <p:xfrm>
          <a:off x="0" y="-159487"/>
          <a:ext cx="12099851" cy="10655935"/>
        </p:xfrm>
        <a:graphic>
          <a:graphicData uri="http://schemas.openxmlformats.org/drawingml/2006/table">
            <a:tbl>
              <a:tblPr firstRow="1" firstCol="1" bandRow="1"/>
              <a:tblGrid>
                <a:gridCol w="3474455">
                  <a:extLst>
                    <a:ext uri="{9D8B030D-6E8A-4147-A177-3AD203B41FA5}">
                      <a16:colId xmlns:a16="http://schemas.microsoft.com/office/drawing/2014/main" val="405904894"/>
                    </a:ext>
                  </a:extLst>
                </a:gridCol>
                <a:gridCol w="8625396">
                  <a:extLst>
                    <a:ext uri="{9D8B030D-6E8A-4147-A177-3AD203B41FA5}">
                      <a16:colId xmlns:a16="http://schemas.microsoft.com/office/drawing/2014/main" val="3057253413"/>
                    </a:ext>
                  </a:extLst>
                </a:gridCol>
              </a:tblGrid>
              <a:tr h="610127">
                <a:tc>
                  <a:txBody>
                    <a:bodyPr/>
                    <a:lstStyle/>
                    <a:p>
                      <a:pPr algn="just">
                        <a:lnSpc>
                          <a:spcPct val="150000"/>
                        </a:lnSpc>
                      </a:pPr>
                      <a:r>
                        <a:rPr kumimoji="0" lang="en-GB" sz="1800" b="1" i="0" u="none" strike="noStrike" kern="1200" cap="none" spc="0" normalizeH="0" baseline="0" noProof="0" dirty="0">
                          <a:ln>
                            <a:noFill/>
                          </a:ln>
                          <a:solidFill>
                            <a:srgbClr val="C45911"/>
                          </a:solidFill>
                          <a:effectLst/>
                          <a:uLnTx/>
                          <a:uFillTx/>
                          <a:latin typeface="Times New Roman" panose="02020603050405020304" pitchFamily="18" charset="0"/>
                          <a:ea typeface="+mn-ea"/>
                          <a:cs typeface="Times New Roman" panose="02020603050405020304" pitchFamily="18" charset="0"/>
                        </a:rPr>
                        <a:t>Cognitive domain Tested </a:t>
                      </a:r>
                      <a:endParaRPr lang="en-US" sz="1800" dirty="0">
                        <a:solidFill>
                          <a:srgbClr val="C45911"/>
                        </a:solidFill>
                        <a:effectLst/>
                        <a:latin typeface="Calibri" panose="020F0502020204030204" pitchFamily="34"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45911"/>
                          </a:solidFill>
                          <a:effectLst/>
                          <a:uLnTx/>
                          <a:uFillTx/>
                          <a:latin typeface="Times New Roman" panose="02020603050405020304" pitchFamily="18" charset="0"/>
                          <a:ea typeface="+mn-ea"/>
                          <a:cs typeface="Times New Roman" panose="02020603050405020304" pitchFamily="18" charset="0"/>
                        </a:rPr>
                        <a:t>Neuropsychological Test</a:t>
                      </a:r>
                      <a:endParaRPr kumimoji="0" lang="en-US" sz="1800" b="0" i="0" u="none" strike="noStrike" kern="1200" cap="none" spc="0" normalizeH="0" baseline="0" noProof="0" dirty="0">
                        <a:ln>
                          <a:noFill/>
                        </a:ln>
                        <a:solidFill>
                          <a:srgbClr val="C45911"/>
                        </a:solidFill>
                        <a:effectLst/>
                        <a:uLnTx/>
                        <a:uFillTx/>
                        <a:latin typeface="Calibri" panose="020F0502020204030204" pitchFamily="34" charset="0"/>
                        <a:ea typeface="+mn-ea"/>
                        <a:cs typeface="Times New Roman" panose="02020603050405020304" pitchFamily="18" charset="0"/>
                      </a:endParaRPr>
                    </a:p>
                    <a:p>
                      <a:pPr algn="just">
                        <a:lnSpc>
                          <a:spcPct val="150000"/>
                        </a:lnSpc>
                      </a:pPr>
                      <a:endParaRPr lang="en-US" sz="1800" dirty="0">
                        <a:solidFill>
                          <a:srgbClr val="C45911"/>
                        </a:solidFill>
                        <a:effectLst/>
                        <a:latin typeface="Calibri" panose="020F0502020204030204" pitchFamily="34"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2278660025"/>
                  </a:ext>
                </a:extLst>
              </a:tr>
              <a:tr h="644514">
                <a:tc>
                  <a:txBody>
                    <a:bodyPr/>
                    <a:lstStyle/>
                    <a:p>
                      <a:pPr algn="just"/>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Learning/Immediate Recall</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CVLT-C List A Total Trials 1-5; NT Auditory verbal learning test; UNIT-2 Spatial Memory</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algn="just"/>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615892716"/>
                  </a:ext>
                </a:extLst>
              </a:tr>
              <a:tr h="323065">
                <a:tc>
                  <a:txBody>
                    <a:bodyPr/>
                    <a:lstStyle/>
                    <a:p>
                      <a:pPr algn="just"/>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Processing Speed: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Pattern Comparison; NT Oral Symbol Digits; Trail Making Test (TMT) Condition 1  </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algn="just"/>
                      <a:endParaRPr lang="en-US" sz="2400" b="0" dirty="0">
                        <a:solidFill>
                          <a:srgbClr val="C45911"/>
                        </a:solidFill>
                        <a:effectLst/>
                        <a:latin typeface="Garamond" panose="02020404030301010803" pitchFamily="18" charset="0"/>
                        <a:cs typeface="Times New Roman" panose="02020603050405020304" pitchFamily="18" charset="0"/>
                      </a:endParaRPr>
                    </a:p>
                    <a:p>
                      <a:pPr algn="just"/>
                      <a:r>
                        <a:rPr lang="en-GB" sz="2400" b="0" dirty="0">
                          <a:solidFill>
                            <a:srgbClr val="C45911"/>
                          </a:solidFill>
                          <a:effectLst/>
                          <a:latin typeface="Garamond" panose="02020404030301010803" pitchFamily="18" charset="0"/>
                          <a:cs typeface="Times New Roman" panose="02020603050405020304" pitchFamily="18" charset="0"/>
                        </a:rPr>
                        <a:t>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904397163"/>
                  </a:ext>
                </a:extLst>
              </a:tr>
              <a:tr h="580360">
                <a:tc>
                  <a:txBody>
                    <a:bodyPr/>
                    <a:lstStyle/>
                    <a:p>
                      <a:pPr algn="just"/>
                      <a:r>
                        <a:rPr lang="en-GB" sz="2400" b="0" dirty="0">
                          <a:solidFill>
                            <a:srgbClr val="C45911"/>
                          </a:solidFill>
                          <a:effectLst/>
                          <a:latin typeface="Garamond" panose="02020404030301010803" pitchFamily="18" charset="0"/>
                          <a:cs typeface="Times New Roman" panose="02020603050405020304" pitchFamily="18" charset="0"/>
                        </a:rPr>
                        <a:t> </a:t>
                      </a:r>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Motor Speed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Gait; 9-hole peg test; TMT Condition 5</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algn="just"/>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655342988"/>
                  </a:ext>
                </a:extLst>
              </a:tr>
              <a:tr h="437135">
                <a:tc>
                  <a:txBody>
                    <a:bodyPr/>
                    <a:lstStyle/>
                    <a:p>
                      <a:pPr algn="just"/>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Verbal fluency</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NEPSY-2 Word generation </a:t>
                      </a:r>
                      <a:endParaRPr lang="en-US" sz="2400" b="0" dirty="0">
                        <a:solidFill>
                          <a:srgbClr val="C45911"/>
                        </a:solidFill>
                        <a:effectLst/>
                        <a:latin typeface="Garamond" panose="02020404030301010803" pitchFamily="18" charset="0"/>
                        <a:cs typeface="Times New Roman" panose="02020603050405020304" pitchFamily="18" charset="0"/>
                      </a:endParaRPr>
                    </a:p>
                    <a:p>
                      <a:pPr algn="just"/>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86260275"/>
                  </a:ext>
                </a:extLst>
              </a:tr>
              <a:tr h="580360">
                <a:tc>
                  <a:txBody>
                    <a:bodyPr/>
                    <a:lstStyle/>
                    <a:p>
                      <a:pPr algn="just"/>
                      <a:r>
                        <a:rPr kumimoji="0" lang="en-GB"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rPr>
                        <a:t>Non-verbal  intelligence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Universal Non-Verbal Intelligent Test Second Edition (UNIT-2 ) Two-subtest IQ score (Non symbolic quantity + Analogic Reasoning). </a:t>
                      </a:r>
                      <a:endParaRPr lang="en-US" sz="2400" b="0" dirty="0">
                        <a:solidFill>
                          <a:srgbClr val="C45911"/>
                        </a:solidFill>
                        <a:effectLst/>
                        <a:latin typeface="Garamond" panose="02020404030301010803" pitchFamily="18" charset="0"/>
                        <a:cs typeface="Times New Roman" panose="02020603050405020304" pitchFamily="18" charset="0"/>
                      </a:endParaRPr>
                    </a:p>
                    <a:p>
                      <a:pPr algn="just"/>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024758518"/>
                  </a:ext>
                </a:extLst>
              </a:tr>
              <a:tr h="623259">
                <a:tc>
                  <a:txBody>
                    <a:bodyPr/>
                    <a:lstStyle/>
                    <a:p>
                      <a:pPr algn="just"/>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Memory</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CVLT-C Delayed Recall</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algn="just"/>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949678436"/>
                  </a:ext>
                </a:extLst>
              </a:tr>
              <a:tr h="870540">
                <a:tc>
                  <a:txBody>
                    <a:bodyPr/>
                    <a:lstStyle/>
                    <a:p>
                      <a:pPr algn="just"/>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Attention/Working Memory</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Digit Span total score; NT List Sorting Working Memory; CVLT-C Trial 1; TMT Condition 1-Visual Scanning Omission errors.</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algn="just"/>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en-US" sz="2400" b="0" dirty="0">
                        <a:solidFill>
                          <a:srgbClr val="C45911"/>
                        </a:solidFill>
                        <a:effectLst/>
                        <a:latin typeface="Garamond" panose="02020404030301010803" pitchFamily="18" charset="0"/>
                        <a:cs typeface="Times New Roman" panose="02020603050405020304" pitchFamily="18" charset="0"/>
                      </a:endParaRPr>
                    </a:p>
                    <a:p>
                      <a:pPr algn="just"/>
                      <a:r>
                        <a:rPr lang="en-GB" sz="2400" b="0" dirty="0">
                          <a:solidFill>
                            <a:srgbClr val="C45911"/>
                          </a:solidFill>
                          <a:effectLst/>
                          <a:latin typeface="Garamond" panose="02020404030301010803" pitchFamily="18" charset="0"/>
                          <a:cs typeface="Times New Roman" panose="02020603050405020304" pitchFamily="18" charset="0"/>
                        </a:rPr>
                        <a:t>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891360823"/>
                  </a:ext>
                </a:extLst>
              </a:tr>
              <a:tr h="644514">
                <a:tc>
                  <a:txBody>
                    <a:bodyPr/>
                    <a:lstStyle/>
                    <a:p>
                      <a:pPr algn="just"/>
                      <a:r>
                        <a:rPr lang="en-GB" sz="2400" b="0" dirty="0">
                          <a:solidFill>
                            <a:srgbClr val="C45911"/>
                          </a:solidFill>
                          <a:effectLst/>
                          <a:latin typeface="Garamond" panose="02020404030301010803" pitchFamily="18" charset="0"/>
                          <a:cs typeface="Times New Roman" panose="02020603050405020304" pitchFamily="18" charset="0"/>
                        </a:rPr>
                        <a:t> </a:t>
                      </a:r>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Executive Function – Inhibition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NT Flanker; Pencil Tapping; TMT Condition 1-Visual Scanning Commission errors.</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algn="just"/>
                      <a:r>
                        <a:rPr lang="en-US" sz="2400" b="0" dirty="0">
                          <a:solidFill>
                            <a:srgbClr val="C45911"/>
                          </a:solidFill>
                          <a:effectLst/>
                          <a:latin typeface="Garamond" panose="02020404030301010803" pitchFamily="18" charset="0"/>
                          <a:cs typeface="Times New Roman" panose="02020603050405020304" pitchFamily="18" charset="0"/>
                        </a:rPr>
                        <a:t> </a:t>
                      </a: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3521083389"/>
                  </a:ext>
                </a:extLst>
              </a:tr>
              <a:tr h="1160720">
                <a:tc>
                  <a:txBody>
                    <a:bodyPr/>
                    <a:lstStyle/>
                    <a:p>
                      <a:pPr algn="just"/>
                      <a:r>
                        <a:rPr lang="en-GB" sz="2400" b="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Executive Function – Set Shifting / Cognitive Flexibility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Wisconsin Card Sorting Test-Perseverative Errors</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Dimensional Change Card sorting Test (DCCS)</a:t>
                      </a:r>
                      <a:endParaRPr kumimoji="0" lang="en-US" sz="2400" b="0" i="0" u="none" strike="noStrike" kern="1200" cap="none" spc="0" normalizeH="0" baseline="0" noProof="0" dirty="0">
                        <a:ln>
                          <a:noFill/>
                        </a:ln>
                        <a:solidFill>
                          <a:srgbClr val="C45911"/>
                        </a:solidFill>
                        <a:effectLst/>
                        <a:uLnTx/>
                        <a:uFillTx/>
                        <a:latin typeface="Garamond" panose="02020404030301010803" pitchFamily="18" charset="0"/>
                        <a:ea typeface="+mn-ea"/>
                        <a:cs typeface="Times New Roman" panose="02020603050405020304" pitchFamily="18" charset="0"/>
                      </a:endParaRPr>
                    </a:p>
                    <a:p>
                      <a:pPr algn="just"/>
                      <a:endParaRPr lang="en-US" sz="2400" b="0" dirty="0">
                        <a:solidFill>
                          <a:srgbClr val="C45911"/>
                        </a:solidFill>
                        <a:effectLst/>
                        <a:latin typeface="Garamond" panose="02020404030301010803" pitchFamily="18" charset="0"/>
                        <a:cs typeface="Times New Roman" panose="02020603050405020304" pitchFamily="18" charset="0"/>
                      </a:endParaRPr>
                    </a:p>
                    <a:p>
                      <a:pPr algn="just"/>
                      <a:r>
                        <a:rPr lang="en-GB" sz="2400" b="0" dirty="0">
                          <a:solidFill>
                            <a:srgbClr val="C45911"/>
                          </a:solidFill>
                          <a:effectLst/>
                          <a:latin typeface="Garamond" panose="02020404030301010803" pitchFamily="18" charset="0"/>
                          <a:cs typeface="Times New Roman" panose="02020603050405020304" pitchFamily="18" charset="0"/>
                        </a:rPr>
                        <a:t> </a:t>
                      </a:r>
                      <a:endParaRPr lang="en-US" sz="2400" b="0" dirty="0">
                        <a:solidFill>
                          <a:srgbClr val="C45911"/>
                        </a:solidFill>
                        <a:effectLst/>
                        <a:latin typeface="Garamond" panose="02020404030301010803" pitchFamily="18" charset="0"/>
                        <a:cs typeface="Times New Roman" panose="02020603050405020304" pitchFamily="18" charset="0"/>
                      </a:endParaRPr>
                    </a:p>
                  </a:txBody>
                  <a:tcPr marL="57940" marR="5794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278052938"/>
                  </a:ext>
                </a:extLst>
              </a:tr>
            </a:tbl>
          </a:graphicData>
        </a:graphic>
      </p:graphicFrame>
      <p:sp>
        <p:nvSpPr>
          <p:cNvPr id="5" name="Rectangle 1">
            <a:extLst>
              <a:ext uri="{FF2B5EF4-FFF2-40B4-BE49-F238E27FC236}">
                <a16:creationId xmlns:a16="http://schemas.microsoft.com/office/drawing/2014/main" id="{CFFD71CA-B555-43C1-971F-B91CDC638FF5}"/>
              </a:ext>
            </a:extLst>
          </p:cNvPr>
          <p:cNvSpPr>
            <a:spLocks noChangeArrowheads="1"/>
          </p:cNvSpPr>
          <p:nvPr/>
        </p:nvSpPr>
        <p:spPr bwMode="auto">
          <a:xfrm>
            <a:off x="-92149" y="106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3513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B64F-CAFC-6741-AE3B-C126F0A0F18A}"/>
              </a:ext>
            </a:extLst>
          </p:cNvPr>
          <p:cNvSpPr>
            <a:spLocks noGrp="1"/>
          </p:cNvSpPr>
          <p:nvPr>
            <p:ph type="title"/>
          </p:nvPr>
        </p:nvSpPr>
        <p:spPr>
          <a:xfrm>
            <a:off x="838200" y="389073"/>
            <a:ext cx="10515600" cy="933562"/>
          </a:xfrm>
        </p:spPr>
        <p:txBody>
          <a:bodyPr>
            <a:normAutofit fontScale="90000"/>
          </a:bodyPr>
          <a:lstStyle/>
          <a:p>
            <a:r>
              <a:rPr lang="en-US" b="1" dirty="0">
                <a:latin typeface="Garamond" panose="02020404030301010803" pitchFamily="18" charset="0"/>
              </a:rPr>
              <a:t>Results </a:t>
            </a:r>
            <a:br>
              <a:rPr lang="en-US" dirty="0"/>
            </a:br>
            <a:r>
              <a:rPr lang="en-US" sz="4000" dirty="0">
                <a:latin typeface="Garamond" panose="02020404030301010803" pitchFamily="18" charset="0"/>
              </a:rPr>
              <a:t>Children with HIV performed significantly worse on a summary score of cognition</a:t>
            </a:r>
          </a:p>
        </p:txBody>
      </p:sp>
      <p:pic>
        <p:nvPicPr>
          <p:cNvPr id="4" name="Picture 3">
            <a:extLst>
              <a:ext uri="{FF2B5EF4-FFF2-40B4-BE49-F238E27FC236}">
                <a16:creationId xmlns:a16="http://schemas.microsoft.com/office/drawing/2014/main" id="{14B42468-C27B-974F-BBC4-817DF8EA9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366" y="1804988"/>
            <a:ext cx="9131300" cy="5053012"/>
          </a:xfrm>
          <a:prstGeom prst="rect">
            <a:avLst/>
          </a:prstGeom>
        </p:spPr>
      </p:pic>
    </p:spTree>
    <p:extLst>
      <p:ext uri="{BB962C8B-B14F-4D97-AF65-F5344CB8AC3E}">
        <p14:creationId xmlns:p14="http://schemas.microsoft.com/office/powerpoint/2010/main" val="113000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E5FD-3461-7A4B-AB57-64129847F717}"/>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5E86F161-84D2-C24B-BDC2-F3FF2D37F0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0350" y="0"/>
            <a:ext cx="9131300" cy="6743700"/>
          </a:xfrm>
          <a:prstGeom prst="rect">
            <a:avLst/>
          </a:prstGeom>
        </p:spPr>
      </p:pic>
    </p:spTree>
    <p:extLst>
      <p:ext uri="{BB962C8B-B14F-4D97-AF65-F5344CB8AC3E}">
        <p14:creationId xmlns:p14="http://schemas.microsoft.com/office/powerpoint/2010/main" val="367406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CBE7-A102-7847-86F6-71852A5CC9F4}"/>
              </a:ext>
            </a:extLst>
          </p:cNvPr>
          <p:cNvSpPr>
            <a:spLocks noGrp="1"/>
          </p:cNvSpPr>
          <p:nvPr>
            <p:ph type="title"/>
          </p:nvPr>
        </p:nvSpPr>
        <p:spPr/>
        <p:txBody>
          <a:bodyPr/>
          <a:lstStyle/>
          <a:p>
            <a:r>
              <a:rPr lang="en-US" sz="4000" dirty="0">
                <a:latin typeface="Garamond" panose="02020404030301010803" pitchFamily="18" charset="0"/>
              </a:rPr>
              <a:t>What</a:t>
            </a:r>
            <a:r>
              <a:rPr lang="en-US" dirty="0">
                <a:latin typeface="Garamond" panose="02020404030301010803" pitchFamily="18" charset="0"/>
              </a:rPr>
              <a:t> cognitive domains are most affected?</a:t>
            </a:r>
          </a:p>
        </p:txBody>
      </p:sp>
      <p:sp>
        <p:nvSpPr>
          <p:cNvPr id="3" name="Content Placeholder 2">
            <a:extLst>
              <a:ext uri="{FF2B5EF4-FFF2-40B4-BE49-F238E27FC236}">
                <a16:creationId xmlns:a16="http://schemas.microsoft.com/office/drawing/2014/main" id="{D21B6214-D737-8A4F-81E6-FBBC4FD0A924}"/>
              </a:ext>
            </a:extLst>
          </p:cNvPr>
          <p:cNvSpPr>
            <a:spLocks noGrp="1"/>
          </p:cNvSpPr>
          <p:nvPr>
            <p:ph idx="1"/>
          </p:nvPr>
        </p:nvSpPr>
        <p:spPr/>
        <p:txBody>
          <a:bodyPr/>
          <a:lstStyle/>
          <a:p>
            <a:r>
              <a:rPr lang="en-US" sz="3200" dirty="0">
                <a:latin typeface="Garamond" panose="02020404030301010803" pitchFamily="18" charset="0"/>
              </a:rPr>
              <a:t>Attention</a:t>
            </a:r>
          </a:p>
          <a:p>
            <a:r>
              <a:rPr lang="en-US" sz="3200" dirty="0">
                <a:latin typeface="Garamond" panose="02020404030301010803" pitchFamily="18" charset="0"/>
              </a:rPr>
              <a:t>Working memory</a:t>
            </a:r>
          </a:p>
          <a:p>
            <a:r>
              <a:rPr lang="en-US" sz="3200" dirty="0">
                <a:latin typeface="Garamond" panose="02020404030301010803" pitchFamily="18" charset="0"/>
              </a:rPr>
              <a:t>Processing speed</a:t>
            </a:r>
          </a:p>
          <a:p>
            <a:r>
              <a:rPr lang="en-US" sz="3200" dirty="0">
                <a:latin typeface="Garamond" panose="02020404030301010803" pitchFamily="18" charset="0"/>
              </a:rPr>
              <a:t>Psychomotor Speed</a:t>
            </a:r>
          </a:p>
        </p:txBody>
      </p:sp>
    </p:spTree>
    <p:extLst>
      <p:ext uri="{BB962C8B-B14F-4D97-AF65-F5344CB8AC3E}">
        <p14:creationId xmlns:p14="http://schemas.microsoft.com/office/powerpoint/2010/main" val="41922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A477-6A5A-FD42-A634-C1DE87618642}"/>
              </a:ext>
            </a:extLst>
          </p:cNvPr>
          <p:cNvSpPr>
            <a:spLocks noGrp="1"/>
          </p:cNvSpPr>
          <p:nvPr>
            <p:ph type="title"/>
          </p:nvPr>
        </p:nvSpPr>
        <p:spPr/>
        <p:txBody>
          <a:bodyPr/>
          <a:lstStyle/>
          <a:p>
            <a:r>
              <a:rPr lang="en-US" sz="4000" dirty="0">
                <a:latin typeface="Garamond" panose="02020404030301010803" pitchFamily="18" charset="0"/>
              </a:rPr>
              <a:t>Risk factors for cognitive impairment</a:t>
            </a:r>
          </a:p>
        </p:txBody>
      </p:sp>
      <p:graphicFrame>
        <p:nvGraphicFramePr>
          <p:cNvPr id="4" name="Content Placeholder 3">
            <a:extLst>
              <a:ext uri="{FF2B5EF4-FFF2-40B4-BE49-F238E27FC236}">
                <a16:creationId xmlns:a16="http://schemas.microsoft.com/office/drawing/2014/main" id="{20B79AC8-41A2-F740-A0D6-3C21F37D4942}"/>
              </a:ext>
            </a:extLst>
          </p:cNvPr>
          <p:cNvGraphicFramePr>
            <a:graphicFrameLocks noGrp="1"/>
          </p:cNvGraphicFramePr>
          <p:nvPr>
            <p:ph idx="1"/>
            <p:extLst>
              <p:ext uri="{D42A27DB-BD31-4B8C-83A1-F6EECF244321}">
                <p14:modId xmlns:p14="http://schemas.microsoft.com/office/powerpoint/2010/main" val="2996939815"/>
              </p:ext>
            </p:extLst>
          </p:nvPr>
        </p:nvGraphicFramePr>
        <p:xfrm>
          <a:off x="732368" y="1600199"/>
          <a:ext cx="9687540" cy="5149850"/>
        </p:xfrm>
        <a:graphic>
          <a:graphicData uri="http://schemas.openxmlformats.org/drawingml/2006/table">
            <a:tbl>
              <a:tblPr firstRow="1" bandRow="1">
                <a:tableStyleId>{5C22544A-7EE6-4342-B048-85BDC9FD1C3A}</a:tableStyleId>
              </a:tblPr>
              <a:tblGrid>
                <a:gridCol w="1937508">
                  <a:extLst>
                    <a:ext uri="{9D8B030D-6E8A-4147-A177-3AD203B41FA5}">
                      <a16:colId xmlns:a16="http://schemas.microsoft.com/office/drawing/2014/main" val="2721283642"/>
                    </a:ext>
                  </a:extLst>
                </a:gridCol>
                <a:gridCol w="1937508">
                  <a:extLst>
                    <a:ext uri="{9D8B030D-6E8A-4147-A177-3AD203B41FA5}">
                      <a16:colId xmlns:a16="http://schemas.microsoft.com/office/drawing/2014/main" val="2100011763"/>
                    </a:ext>
                  </a:extLst>
                </a:gridCol>
                <a:gridCol w="1937508">
                  <a:extLst>
                    <a:ext uri="{9D8B030D-6E8A-4147-A177-3AD203B41FA5}">
                      <a16:colId xmlns:a16="http://schemas.microsoft.com/office/drawing/2014/main" val="4053627757"/>
                    </a:ext>
                  </a:extLst>
                </a:gridCol>
                <a:gridCol w="1937508">
                  <a:extLst>
                    <a:ext uri="{9D8B030D-6E8A-4147-A177-3AD203B41FA5}">
                      <a16:colId xmlns:a16="http://schemas.microsoft.com/office/drawing/2014/main" val="2493008878"/>
                    </a:ext>
                  </a:extLst>
                </a:gridCol>
                <a:gridCol w="1937508">
                  <a:extLst>
                    <a:ext uri="{9D8B030D-6E8A-4147-A177-3AD203B41FA5}">
                      <a16:colId xmlns:a16="http://schemas.microsoft.com/office/drawing/2014/main" val="1271399008"/>
                    </a:ext>
                  </a:extLst>
                </a:gridCol>
              </a:tblGrid>
              <a:tr h="1035984">
                <a:tc>
                  <a:txBody>
                    <a:bodyPr/>
                    <a:lstStyle/>
                    <a:p>
                      <a:endParaRPr lang="en-US" sz="2400" dirty="0">
                        <a:latin typeface="Garamond" panose="02020404030301010803" pitchFamily="18" charset="0"/>
                      </a:endParaRPr>
                    </a:p>
                  </a:txBody>
                  <a:tcPr/>
                </a:tc>
                <a:tc>
                  <a:txBody>
                    <a:bodyPr/>
                    <a:lstStyle/>
                    <a:p>
                      <a:r>
                        <a:rPr lang="en-US" sz="2400" dirty="0">
                          <a:latin typeface="Garamond" panose="02020404030301010803" pitchFamily="18" charset="0"/>
                        </a:rPr>
                        <a:t>Impaired (n=63)</a:t>
                      </a:r>
                    </a:p>
                  </a:txBody>
                  <a:tcPr/>
                </a:tc>
                <a:tc>
                  <a:txBody>
                    <a:bodyPr/>
                    <a:lstStyle/>
                    <a:p>
                      <a:r>
                        <a:rPr lang="en-US" sz="2400" dirty="0">
                          <a:latin typeface="Garamond" panose="02020404030301010803" pitchFamily="18" charset="0"/>
                        </a:rPr>
                        <a:t>Unimpaired</a:t>
                      </a:r>
                    </a:p>
                    <a:p>
                      <a:r>
                        <a:rPr lang="en-US" sz="2400" dirty="0">
                          <a:latin typeface="Garamond" panose="02020404030301010803" pitchFamily="18" charset="0"/>
                        </a:rPr>
                        <a:t>(n=91)</a:t>
                      </a:r>
                    </a:p>
                  </a:txBody>
                  <a:tcPr/>
                </a:tc>
                <a:tc>
                  <a:txBody>
                    <a:bodyPr/>
                    <a:lstStyle/>
                    <a:p>
                      <a:r>
                        <a:rPr lang="en-US" sz="2400" dirty="0">
                          <a:latin typeface="Garamond" panose="02020404030301010803" pitchFamily="18" charset="0"/>
                        </a:rPr>
                        <a:t>Odds Ratio</a:t>
                      </a:r>
                    </a:p>
                  </a:txBody>
                  <a:tcPr/>
                </a:tc>
                <a:tc>
                  <a:txBody>
                    <a:bodyPr/>
                    <a:lstStyle/>
                    <a:p>
                      <a:r>
                        <a:rPr lang="en-US" sz="2400" dirty="0">
                          <a:latin typeface="Garamond" panose="02020404030301010803" pitchFamily="18" charset="0"/>
                        </a:rPr>
                        <a:t>P-value</a:t>
                      </a:r>
                    </a:p>
                  </a:txBody>
                  <a:tcPr/>
                </a:tc>
                <a:extLst>
                  <a:ext uri="{0D108BD9-81ED-4DB2-BD59-A6C34878D82A}">
                    <a16:rowId xmlns:a16="http://schemas.microsoft.com/office/drawing/2014/main" val="222566490"/>
                  </a:ext>
                </a:extLst>
              </a:tr>
              <a:tr h="600213">
                <a:tc>
                  <a:txBody>
                    <a:bodyPr/>
                    <a:lstStyle/>
                    <a:p>
                      <a:r>
                        <a:rPr lang="en-US" sz="2400" dirty="0">
                          <a:latin typeface="Garamond" panose="02020404030301010803" pitchFamily="18" charset="0"/>
                        </a:rPr>
                        <a:t>Low SES</a:t>
                      </a:r>
                    </a:p>
                  </a:txBody>
                  <a:tcPr/>
                </a:tc>
                <a:tc>
                  <a:txBody>
                    <a:bodyPr/>
                    <a:lstStyle/>
                    <a:p>
                      <a:r>
                        <a:rPr lang="en-US" sz="2400" dirty="0">
                          <a:latin typeface="Garamond" panose="02020404030301010803" pitchFamily="18" charset="0"/>
                        </a:rPr>
                        <a:t>30%</a:t>
                      </a:r>
                    </a:p>
                  </a:txBody>
                  <a:tcPr/>
                </a:tc>
                <a:tc>
                  <a:txBody>
                    <a:bodyPr/>
                    <a:lstStyle/>
                    <a:p>
                      <a:r>
                        <a:rPr lang="en-US" sz="2400" dirty="0">
                          <a:latin typeface="Garamond" panose="02020404030301010803" pitchFamily="18" charset="0"/>
                        </a:rPr>
                        <a:t>14%</a:t>
                      </a:r>
                    </a:p>
                  </a:txBody>
                  <a:tcPr/>
                </a:tc>
                <a:tc>
                  <a:txBody>
                    <a:bodyPr/>
                    <a:lstStyle/>
                    <a:p>
                      <a:r>
                        <a:rPr lang="en-US" sz="2400" dirty="0">
                          <a:latin typeface="Garamond" panose="02020404030301010803" pitchFamily="18" charset="0"/>
                        </a:rPr>
                        <a:t>2.7</a:t>
                      </a:r>
                    </a:p>
                  </a:txBody>
                  <a:tcPr/>
                </a:tc>
                <a:tc>
                  <a:txBody>
                    <a:bodyPr/>
                    <a:lstStyle/>
                    <a:p>
                      <a:r>
                        <a:rPr lang="en-US" sz="2400" dirty="0">
                          <a:latin typeface="Garamond" panose="02020404030301010803" pitchFamily="18" charset="0"/>
                        </a:rPr>
                        <a:t>0.01</a:t>
                      </a:r>
                    </a:p>
                  </a:txBody>
                  <a:tcPr/>
                </a:tc>
                <a:extLst>
                  <a:ext uri="{0D108BD9-81ED-4DB2-BD59-A6C34878D82A}">
                    <a16:rowId xmlns:a16="http://schemas.microsoft.com/office/drawing/2014/main" val="764437403"/>
                  </a:ext>
                </a:extLst>
              </a:tr>
              <a:tr h="841472">
                <a:tc>
                  <a:txBody>
                    <a:bodyPr/>
                    <a:lstStyle/>
                    <a:p>
                      <a:r>
                        <a:rPr lang="en-US" sz="2400" dirty="0">
                          <a:latin typeface="Garamond" panose="02020404030301010803" pitchFamily="18" charset="0"/>
                        </a:rPr>
                        <a:t>Low maternal education</a:t>
                      </a:r>
                    </a:p>
                  </a:txBody>
                  <a:tcPr/>
                </a:tc>
                <a:tc>
                  <a:txBody>
                    <a:bodyPr/>
                    <a:lstStyle/>
                    <a:p>
                      <a:r>
                        <a:rPr lang="en-US" sz="2400" dirty="0">
                          <a:latin typeface="Garamond" panose="02020404030301010803" pitchFamily="18" charset="0"/>
                        </a:rPr>
                        <a:t>78%</a:t>
                      </a:r>
                    </a:p>
                  </a:txBody>
                  <a:tcPr/>
                </a:tc>
                <a:tc>
                  <a:txBody>
                    <a:bodyPr/>
                    <a:lstStyle/>
                    <a:p>
                      <a:r>
                        <a:rPr lang="en-US" sz="2400" dirty="0">
                          <a:latin typeface="Garamond" panose="02020404030301010803" pitchFamily="18" charset="0"/>
                        </a:rPr>
                        <a:t>45%</a:t>
                      </a:r>
                    </a:p>
                  </a:txBody>
                  <a:tcPr/>
                </a:tc>
                <a:tc>
                  <a:txBody>
                    <a:bodyPr/>
                    <a:lstStyle/>
                    <a:p>
                      <a:r>
                        <a:rPr lang="en-US" sz="2400" dirty="0">
                          <a:latin typeface="Garamond" panose="02020404030301010803" pitchFamily="18" charset="0"/>
                        </a:rPr>
                        <a:t>4.3</a:t>
                      </a:r>
                    </a:p>
                  </a:txBody>
                  <a:tcPr/>
                </a:tc>
                <a:tc>
                  <a:txBody>
                    <a:bodyPr/>
                    <a:lstStyle/>
                    <a:p>
                      <a:r>
                        <a:rPr lang="en-US" sz="2400" dirty="0">
                          <a:latin typeface="Garamond" panose="02020404030301010803" pitchFamily="18" charset="0"/>
                        </a:rPr>
                        <a:t>&lt;0.001</a:t>
                      </a:r>
                    </a:p>
                  </a:txBody>
                  <a:tcPr/>
                </a:tc>
                <a:extLst>
                  <a:ext uri="{0D108BD9-81ED-4DB2-BD59-A6C34878D82A}">
                    <a16:rowId xmlns:a16="http://schemas.microsoft.com/office/drawing/2014/main" val="4029548800"/>
                  </a:ext>
                </a:extLst>
              </a:tr>
              <a:tr h="600213">
                <a:tc>
                  <a:txBody>
                    <a:bodyPr/>
                    <a:lstStyle/>
                    <a:p>
                      <a:r>
                        <a:rPr lang="en-US" sz="2400" dirty="0">
                          <a:latin typeface="Garamond" panose="02020404030301010803" pitchFamily="18" charset="0"/>
                        </a:rPr>
                        <a:t>Depression</a:t>
                      </a:r>
                    </a:p>
                  </a:txBody>
                  <a:tcPr/>
                </a:tc>
                <a:tc>
                  <a:txBody>
                    <a:bodyPr/>
                    <a:lstStyle/>
                    <a:p>
                      <a:r>
                        <a:rPr lang="en-US" sz="2400" dirty="0">
                          <a:latin typeface="Garamond" panose="02020404030301010803" pitchFamily="18" charset="0"/>
                        </a:rPr>
                        <a:t>17%</a:t>
                      </a:r>
                    </a:p>
                  </a:txBody>
                  <a:tcPr/>
                </a:tc>
                <a:tc>
                  <a:txBody>
                    <a:bodyPr/>
                    <a:lstStyle/>
                    <a:p>
                      <a:r>
                        <a:rPr lang="en-US" sz="2400" dirty="0">
                          <a:latin typeface="Garamond" panose="02020404030301010803" pitchFamily="18" charset="0"/>
                        </a:rPr>
                        <a:t>7%</a:t>
                      </a:r>
                    </a:p>
                  </a:txBody>
                  <a:tcPr/>
                </a:tc>
                <a:tc>
                  <a:txBody>
                    <a:bodyPr/>
                    <a:lstStyle/>
                    <a:p>
                      <a:r>
                        <a:rPr lang="en-US" sz="2400" dirty="0">
                          <a:latin typeface="Garamond" panose="02020404030301010803" pitchFamily="18" charset="0"/>
                        </a:rPr>
                        <a:t>3.1</a:t>
                      </a:r>
                    </a:p>
                  </a:txBody>
                  <a:tcPr/>
                </a:tc>
                <a:tc>
                  <a:txBody>
                    <a:bodyPr/>
                    <a:lstStyle/>
                    <a:p>
                      <a:r>
                        <a:rPr lang="en-US" sz="2400" dirty="0">
                          <a:latin typeface="Garamond" panose="02020404030301010803" pitchFamily="18" charset="0"/>
                        </a:rPr>
                        <a:t>0.03</a:t>
                      </a:r>
                    </a:p>
                  </a:txBody>
                  <a:tcPr/>
                </a:tc>
                <a:extLst>
                  <a:ext uri="{0D108BD9-81ED-4DB2-BD59-A6C34878D82A}">
                    <a16:rowId xmlns:a16="http://schemas.microsoft.com/office/drawing/2014/main" val="2027197002"/>
                  </a:ext>
                </a:extLst>
              </a:tr>
              <a:tr h="1035984">
                <a:tc>
                  <a:txBody>
                    <a:bodyPr/>
                    <a:lstStyle/>
                    <a:p>
                      <a:r>
                        <a:rPr lang="en-US" sz="2400" dirty="0">
                          <a:latin typeface="Garamond" panose="02020404030301010803" pitchFamily="18" charset="0"/>
                        </a:rPr>
                        <a:t>CD4 nadir&lt;200</a:t>
                      </a:r>
                    </a:p>
                  </a:txBody>
                  <a:tcPr/>
                </a:tc>
                <a:tc>
                  <a:txBody>
                    <a:bodyPr/>
                    <a:lstStyle/>
                    <a:p>
                      <a:r>
                        <a:rPr lang="en-US" sz="2400" dirty="0">
                          <a:latin typeface="Garamond" panose="02020404030301010803" pitchFamily="18" charset="0"/>
                        </a:rPr>
                        <a:t>15%</a:t>
                      </a:r>
                    </a:p>
                  </a:txBody>
                  <a:tcPr/>
                </a:tc>
                <a:tc>
                  <a:txBody>
                    <a:bodyPr/>
                    <a:lstStyle/>
                    <a:p>
                      <a:r>
                        <a:rPr lang="en-US" sz="2400" dirty="0">
                          <a:latin typeface="Garamond" panose="02020404030301010803" pitchFamily="18" charset="0"/>
                        </a:rPr>
                        <a:t>6%</a:t>
                      </a:r>
                    </a:p>
                  </a:txBody>
                  <a:tcPr/>
                </a:tc>
                <a:tc>
                  <a:txBody>
                    <a:bodyPr/>
                    <a:lstStyle/>
                    <a:p>
                      <a:r>
                        <a:rPr lang="en-US" sz="2400" dirty="0">
                          <a:latin typeface="Garamond" panose="02020404030301010803" pitchFamily="18" charset="0"/>
                        </a:rPr>
                        <a:t>2.5</a:t>
                      </a:r>
                    </a:p>
                  </a:txBody>
                  <a:tcPr/>
                </a:tc>
                <a:tc>
                  <a:txBody>
                    <a:bodyPr/>
                    <a:lstStyle/>
                    <a:p>
                      <a:r>
                        <a:rPr lang="en-US" sz="2400" dirty="0">
                          <a:latin typeface="Garamond" panose="02020404030301010803" pitchFamily="18" charset="0"/>
                        </a:rPr>
                        <a:t>0.09</a:t>
                      </a:r>
                    </a:p>
                  </a:txBody>
                  <a:tcPr/>
                </a:tc>
                <a:extLst>
                  <a:ext uri="{0D108BD9-81ED-4DB2-BD59-A6C34878D82A}">
                    <a16:rowId xmlns:a16="http://schemas.microsoft.com/office/drawing/2014/main" val="2249548735"/>
                  </a:ext>
                </a:extLst>
              </a:tr>
              <a:tr h="1035984">
                <a:tc>
                  <a:txBody>
                    <a:bodyPr/>
                    <a:lstStyle/>
                    <a:p>
                      <a:r>
                        <a:rPr lang="en-US" sz="2400" dirty="0">
                          <a:latin typeface="Garamond" panose="02020404030301010803" pitchFamily="18" charset="0"/>
                        </a:rPr>
                        <a:t>WHO Stage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Garamond" panose="02020404030301010803" pitchFamily="18" charset="0"/>
                        </a:rPr>
                        <a:t>54%</a:t>
                      </a:r>
                    </a:p>
                    <a:p>
                      <a:endParaRPr lang="en-US" sz="2400" dirty="0">
                        <a:latin typeface="Garamond" panose="02020404030301010803" pitchFamily="18" charset="0"/>
                      </a:endParaRPr>
                    </a:p>
                  </a:txBody>
                  <a:tcPr/>
                </a:tc>
                <a:tc>
                  <a:txBody>
                    <a:bodyPr/>
                    <a:lstStyle/>
                    <a:p>
                      <a:r>
                        <a:rPr lang="en-US" sz="2400" dirty="0">
                          <a:latin typeface="Garamond" panose="02020404030301010803" pitchFamily="18" charset="0"/>
                        </a:rPr>
                        <a:t>45%</a:t>
                      </a:r>
                    </a:p>
                  </a:txBody>
                  <a:tcPr/>
                </a:tc>
                <a:tc>
                  <a:txBody>
                    <a:bodyPr/>
                    <a:lstStyle/>
                    <a:p>
                      <a:r>
                        <a:rPr lang="en-US" sz="2400" dirty="0">
                          <a:latin typeface="Garamond" panose="02020404030301010803" pitchFamily="18" charset="0"/>
                        </a:rPr>
                        <a:t>1.5</a:t>
                      </a:r>
                    </a:p>
                  </a:txBody>
                  <a:tcPr/>
                </a:tc>
                <a:tc>
                  <a:txBody>
                    <a:bodyPr/>
                    <a:lstStyle/>
                    <a:p>
                      <a:r>
                        <a:rPr lang="en-US" sz="2400" dirty="0">
                          <a:latin typeface="Garamond" panose="02020404030301010803" pitchFamily="18" charset="0"/>
                        </a:rPr>
                        <a:t>0.25</a:t>
                      </a:r>
                    </a:p>
                  </a:txBody>
                  <a:tcPr/>
                </a:tc>
                <a:extLst>
                  <a:ext uri="{0D108BD9-81ED-4DB2-BD59-A6C34878D82A}">
                    <a16:rowId xmlns:a16="http://schemas.microsoft.com/office/drawing/2014/main" val="4031763308"/>
                  </a:ext>
                </a:extLst>
              </a:tr>
            </a:tbl>
          </a:graphicData>
        </a:graphic>
      </p:graphicFrame>
    </p:spTree>
    <p:extLst>
      <p:ext uri="{BB962C8B-B14F-4D97-AF65-F5344CB8AC3E}">
        <p14:creationId xmlns:p14="http://schemas.microsoft.com/office/powerpoint/2010/main" val="355653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44B6-1F09-C841-AA16-66BBD88CAD6E}"/>
              </a:ext>
            </a:extLst>
          </p:cNvPr>
          <p:cNvSpPr>
            <a:spLocks noGrp="1"/>
          </p:cNvSpPr>
          <p:nvPr>
            <p:ph type="title"/>
          </p:nvPr>
        </p:nvSpPr>
        <p:spPr/>
        <p:txBody>
          <a:bodyPr>
            <a:normAutofit fontScale="90000"/>
          </a:bodyPr>
          <a:lstStyle/>
          <a:p>
            <a:r>
              <a:rPr lang="en-US" sz="4000" dirty="0">
                <a:latin typeface="Garamond" panose="02020404030301010803" pitchFamily="18" charset="0"/>
              </a:rPr>
              <a:t>Overall, mild correlation between SESI and Cognition (Spearman's rho = 0.19, p=0.01)</a:t>
            </a:r>
          </a:p>
        </p:txBody>
      </p:sp>
      <p:pic>
        <p:nvPicPr>
          <p:cNvPr id="5" name="Content Placeholder 4">
            <a:extLst>
              <a:ext uri="{FF2B5EF4-FFF2-40B4-BE49-F238E27FC236}">
                <a16:creationId xmlns:a16="http://schemas.microsoft.com/office/drawing/2014/main" id="{FA9ACE63-FADD-914B-816A-407585616E3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24001" y="2226468"/>
            <a:ext cx="9074426" cy="3733144"/>
          </a:xfrm>
        </p:spPr>
      </p:pic>
    </p:spTree>
    <p:extLst>
      <p:ext uri="{BB962C8B-B14F-4D97-AF65-F5344CB8AC3E}">
        <p14:creationId xmlns:p14="http://schemas.microsoft.com/office/powerpoint/2010/main" val="48728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E14B-3258-294A-A235-1AA607CEE787}"/>
              </a:ext>
            </a:extLst>
          </p:cNvPr>
          <p:cNvSpPr>
            <a:spLocks noGrp="1"/>
          </p:cNvSpPr>
          <p:nvPr>
            <p:ph type="title"/>
          </p:nvPr>
        </p:nvSpPr>
        <p:spPr/>
        <p:txBody>
          <a:bodyPr>
            <a:normAutofit fontScale="90000"/>
          </a:bodyPr>
          <a:lstStyle/>
          <a:p>
            <a:r>
              <a:rPr lang="en-US" sz="4000" dirty="0">
                <a:latin typeface="Garamond" panose="02020404030301010803" pitchFamily="18" charset="0"/>
              </a:rPr>
              <a:t>However, this is driven almost entirely by strong correlation among children with HIV</a:t>
            </a:r>
          </a:p>
        </p:txBody>
      </p:sp>
      <p:sp>
        <p:nvSpPr>
          <p:cNvPr id="3" name="Text Placeholder 2">
            <a:extLst>
              <a:ext uri="{FF2B5EF4-FFF2-40B4-BE49-F238E27FC236}">
                <a16:creationId xmlns:a16="http://schemas.microsoft.com/office/drawing/2014/main" id="{310FEFAE-1C31-8343-877D-C81BFEC715C4}"/>
              </a:ext>
            </a:extLst>
          </p:cNvPr>
          <p:cNvSpPr>
            <a:spLocks noGrp="1"/>
          </p:cNvSpPr>
          <p:nvPr>
            <p:ph type="body" idx="1"/>
          </p:nvPr>
        </p:nvSpPr>
        <p:spPr>
          <a:xfrm>
            <a:off x="736601" y="1591448"/>
            <a:ext cx="5120640" cy="750887"/>
          </a:xfrm>
        </p:spPr>
        <p:txBody>
          <a:bodyPr>
            <a:noAutofit/>
          </a:bodyPr>
          <a:lstStyle/>
          <a:p>
            <a:r>
              <a:rPr lang="en-US" sz="2800" dirty="0">
                <a:latin typeface="Garamond" panose="02020404030301010803" pitchFamily="18" charset="0"/>
              </a:rPr>
              <a:t>HIV Negative </a:t>
            </a:r>
          </a:p>
          <a:p>
            <a:r>
              <a:rPr lang="en-US" sz="2800" dirty="0">
                <a:latin typeface="Garamond" panose="02020404030301010803" pitchFamily="18" charset="0"/>
              </a:rPr>
              <a:t>Rho=0.1, p=0.5</a:t>
            </a:r>
          </a:p>
        </p:txBody>
      </p:sp>
      <p:pic>
        <p:nvPicPr>
          <p:cNvPr id="9" name="Content Placeholder 8">
            <a:extLst>
              <a:ext uri="{FF2B5EF4-FFF2-40B4-BE49-F238E27FC236}">
                <a16:creationId xmlns:a16="http://schemas.microsoft.com/office/drawing/2014/main" id="{59253FF3-CF2B-4241-A73E-FE8015FE53FF}"/>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1416050" y="2769394"/>
            <a:ext cx="3800475" cy="2762250"/>
          </a:xfrm>
        </p:spPr>
      </p:pic>
      <p:sp>
        <p:nvSpPr>
          <p:cNvPr id="5" name="Text Placeholder 4">
            <a:extLst>
              <a:ext uri="{FF2B5EF4-FFF2-40B4-BE49-F238E27FC236}">
                <a16:creationId xmlns:a16="http://schemas.microsoft.com/office/drawing/2014/main" id="{4D2F3C68-9B0F-2147-BCFD-D82CD9DB273B}"/>
              </a:ext>
            </a:extLst>
          </p:cNvPr>
          <p:cNvSpPr>
            <a:spLocks noGrp="1"/>
          </p:cNvSpPr>
          <p:nvPr>
            <p:ph type="body" sz="quarter" idx="3"/>
          </p:nvPr>
        </p:nvSpPr>
        <p:spPr>
          <a:xfrm>
            <a:off x="6334761" y="1591448"/>
            <a:ext cx="5120640" cy="750887"/>
          </a:xfrm>
        </p:spPr>
        <p:txBody>
          <a:bodyPr>
            <a:noAutofit/>
          </a:bodyPr>
          <a:lstStyle/>
          <a:p>
            <a:r>
              <a:rPr lang="en-US" sz="2800" dirty="0"/>
              <a:t>H</a:t>
            </a:r>
            <a:r>
              <a:rPr lang="en-US" sz="2800" dirty="0">
                <a:latin typeface="Garamond" panose="02020404030301010803" pitchFamily="18" charset="0"/>
              </a:rPr>
              <a:t>IV Positive</a:t>
            </a:r>
          </a:p>
          <a:p>
            <a:r>
              <a:rPr lang="en-US" sz="2800" dirty="0">
                <a:latin typeface="Garamond" panose="02020404030301010803" pitchFamily="18" charset="0"/>
              </a:rPr>
              <a:t>Rho=0.3, p=0.001</a:t>
            </a:r>
          </a:p>
        </p:txBody>
      </p:sp>
      <p:pic>
        <p:nvPicPr>
          <p:cNvPr id="7" name="Content Placeholder 4">
            <a:extLst>
              <a:ext uri="{FF2B5EF4-FFF2-40B4-BE49-F238E27FC236}">
                <a16:creationId xmlns:a16="http://schemas.microsoft.com/office/drawing/2014/main" id="{C4F6CAC8-84B1-CE4F-9906-562C172E8C5C}"/>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195091" y="2736057"/>
            <a:ext cx="3803510" cy="2763441"/>
          </a:xfrm>
        </p:spPr>
      </p:pic>
    </p:spTree>
    <p:extLst>
      <p:ext uri="{BB962C8B-B14F-4D97-AF65-F5344CB8AC3E}">
        <p14:creationId xmlns:p14="http://schemas.microsoft.com/office/powerpoint/2010/main" val="402964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84F3-7C7A-9146-B286-13B981E31864}"/>
              </a:ext>
            </a:extLst>
          </p:cNvPr>
          <p:cNvSpPr>
            <a:spLocks noGrp="1"/>
          </p:cNvSpPr>
          <p:nvPr>
            <p:ph type="title"/>
          </p:nvPr>
        </p:nvSpPr>
        <p:spPr/>
        <p:txBody>
          <a:bodyPr/>
          <a:lstStyle/>
          <a:p>
            <a:r>
              <a:rPr lang="en-US" dirty="0">
                <a:latin typeface="Garamond" panose="02020404030301010803" pitchFamily="18" charset="0"/>
              </a:rPr>
              <a:t>What is the mechanism for poor cognitive performance in low SES children with HIV?</a:t>
            </a:r>
          </a:p>
        </p:txBody>
      </p:sp>
      <p:sp>
        <p:nvSpPr>
          <p:cNvPr id="3" name="Content Placeholder 2">
            <a:extLst>
              <a:ext uri="{FF2B5EF4-FFF2-40B4-BE49-F238E27FC236}">
                <a16:creationId xmlns:a16="http://schemas.microsoft.com/office/drawing/2014/main" id="{5288F73D-6FEF-F149-9A2A-40B75B329A84}"/>
              </a:ext>
            </a:extLst>
          </p:cNvPr>
          <p:cNvSpPr>
            <a:spLocks noGrp="1"/>
          </p:cNvSpPr>
          <p:nvPr>
            <p:ph idx="1"/>
          </p:nvPr>
        </p:nvSpPr>
        <p:spPr/>
        <p:txBody>
          <a:bodyPr>
            <a:normAutofit/>
          </a:bodyPr>
          <a:lstStyle/>
          <a:p>
            <a:pPr marL="0" indent="0">
              <a:buNone/>
            </a:pPr>
            <a:r>
              <a:rPr lang="en-US" sz="3200" dirty="0">
                <a:latin typeface="Garamond" panose="02020404030301010803" pitchFamily="18" charset="0"/>
                <a:ea typeface="Tahoma" panose="020B0604030504040204" pitchFamily="34" charset="0"/>
                <a:cs typeface="Tahoma" panose="020B0604030504040204" pitchFamily="34" charset="0"/>
              </a:rPr>
              <a:t>Patients with lower SES had:</a:t>
            </a:r>
          </a:p>
          <a:p>
            <a:pPr marL="514350" indent="-514350">
              <a:buAutoNum type="arabicPeriod"/>
            </a:pPr>
            <a:r>
              <a:rPr lang="en-US" sz="3200" dirty="0">
                <a:latin typeface="Garamond" panose="02020404030301010803" pitchFamily="18" charset="0"/>
                <a:ea typeface="Tahoma" panose="020B0604030504040204" pitchFamily="34" charset="0"/>
                <a:cs typeface="Tahoma" panose="020B0604030504040204" pitchFamily="34" charset="0"/>
              </a:rPr>
              <a:t>Later initiation of </a:t>
            </a:r>
            <a:r>
              <a:rPr lang="en-US" sz="3200" dirty="0" err="1">
                <a:latin typeface="Garamond" panose="02020404030301010803" pitchFamily="18" charset="0"/>
                <a:ea typeface="Tahoma" panose="020B0604030504040204" pitchFamily="34" charset="0"/>
                <a:cs typeface="Tahoma" panose="020B0604030504040204" pitchFamily="34" charset="0"/>
              </a:rPr>
              <a:t>cART</a:t>
            </a:r>
            <a:endParaRPr lang="en-US" sz="3200" dirty="0">
              <a:latin typeface="Garamond" panose="02020404030301010803" pitchFamily="18" charset="0"/>
              <a:ea typeface="Tahoma" panose="020B0604030504040204" pitchFamily="34" charset="0"/>
              <a:cs typeface="Tahoma" panose="020B0604030504040204" pitchFamily="34" charset="0"/>
            </a:endParaRPr>
          </a:p>
          <a:p>
            <a:pPr marL="514350" indent="-514350">
              <a:buAutoNum type="arabicPeriod"/>
            </a:pPr>
            <a:r>
              <a:rPr lang="en-US" sz="3200" dirty="0">
                <a:latin typeface="Garamond" panose="02020404030301010803" pitchFamily="18" charset="0"/>
                <a:ea typeface="Tahoma" panose="020B0604030504040204" pitchFamily="34" charset="0"/>
                <a:cs typeface="Tahoma" panose="020B0604030504040204" pitchFamily="34" charset="0"/>
              </a:rPr>
              <a:t>Poorer adherence to </a:t>
            </a:r>
            <a:r>
              <a:rPr lang="en-US" sz="3200" dirty="0" err="1">
                <a:latin typeface="Garamond" panose="02020404030301010803" pitchFamily="18" charset="0"/>
                <a:ea typeface="Tahoma" panose="020B0604030504040204" pitchFamily="34" charset="0"/>
                <a:cs typeface="Tahoma" panose="020B0604030504040204" pitchFamily="34" charset="0"/>
              </a:rPr>
              <a:t>cART</a:t>
            </a:r>
            <a:endParaRPr lang="en-US" sz="3200" dirty="0">
              <a:latin typeface="Garamond" panose="02020404030301010803" pitchFamily="18" charset="0"/>
              <a:ea typeface="Tahoma" panose="020B0604030504040204" pitchFamily="34" charset="0"/>
              <a:cs typeface="Tahoma" panose="020B0604030504040204" pitchFamily="34" charset="0"/>
            </a:endParaRPr>
          </a:p>
          <a:p>
            <a:pPr marL="514350" indent="-514350">
              <a:buAutoNum type="arabicPeriod"/>
            </a:pPr>
            <a:r>
              <a:rPr lang="en-US" sz="3200" dirty="0">
                <a:latin typeface="Garamond" panose="02020404030301010803" pitchFamily="18" charset="0"/>
                <a:ea typeface="Tahoma" panose="020B0604030504040204" pitchFamily="34" charset="0"/>
                <a:cs typeface="Tahoma" panose="020B0604030504040204" pitchFamily="34" charset="0"/>
              </a:rPr>
              <a:t>Increased rates of malnutrition</a:t>
            </a:r>
          </a:p>
          <a:p>
            <a:pPr marL="514350" indent="-514350">
              <a:buAutoNum type="arabicPeriod"/>
            </a:pPr>
            <a:r>
              <a:rPr lang="en-US" sz="3200" dirty="0">
                <a:latin typeface="Garamond" panose="02020404030301010803" pitchFamily="18" charset="0"/>
                <a:ea typeface="Tahoma" panose="020B0604030504040204" pitchFamily="34" charset="0"/>
                <a:cs typeface="Tahoma" panose="020B0604030504040204" pitchFamily="34" charset="0"/>
              </a:rPr>
              <a:t>Decreased educational opportunities</a:t>
            </a:r>
          </a:p>
        </p:txBody>
      </p:sp>
    </p:spTree>
    <p:extLst>
      <p:ext uri="{BB962C8B-B14F-4D97-AF65-F5344CB8AC3E}">
        <p14:creationId xmlns:p14="http://schemas.microsoft.com/office/powerpoint/2010/main" val="180479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4618C-F96D-4DE1-AAC5-07FAD864A4F4}"/>
              </a:ext>
            </a:extLst>
          </p:cNvPr>
          <p:cNvSpPr/>
          <p:nvPr/>
        </p:nvSpPr>
        <p:spPr>
          <a:xfrm>
            <a:off x="-253388" y="177726"/>
            <a:ext cx="12445387" cy="5556458"/>
          </a:xfrm>
          <a:prstGeom prst="rect">
            <a:avLst/>
          </a:prstGeom>
        </p:spPr>
        <p:txBody>
          <a:bodyPr wrap="square">
            <a:spAutoFit/>
          </a:bodyPr>
          <a:lstStyle/>
          <a:p>
            <a:pPr marL="228600" lvl="0">
              <a:lnSpc>
                <a:spcPct val="150000"/>
              </a:lnSpc>
              <a:spcBef>
                <a:spcPts val="1000"/>
              </a:spcBef>
              <a:buFont typeface="Arial" panose="020B0604020202020204" pitchFamily="34" charset="0"/>
              <a:buChar char="•"/>
            </a:pPr>
            <a:r>
              <a:rPr lang="en-US" sz="3200" dirty="0">
                <a:solidFill>
                  <a:prstClr val="black"/>
                </a:solidFill>
                <a:latin typeface="Garamond" panose="02020404030301010803" pitchFamily="18" charset="0"/>
                <a:cs typeface="Arial" panose="020B0604020202020204" pitchFamily="34" charset="0"/>
              </a:rPr>
              <a:t>Both SES  and HIV affect cognitive  function</a:t>
            </a:r>
          </a:p>
          <a:p>
            <a:pPr marL="228600" lvl="0">
              <a:lnSpc>
                <a:spcPct val="150000"/>
              </a:lnSpc>
              <a:spcBef>
                <a:spcPts val="1000"/>
              </a:spcBef>
              <a:buFont typeface="Arial" panose="020B0604020202020204" pitchFamily="34" charset="0"/>
              <a:buChar char="•"/>
            </a:pPr>
            <a:r>
              <a:rPr lang="en-US" sz="3200" dirty="0">
                <a:solidFill>
                  <a:prstClr val="black"/>
                </a:solidFill>
                <a:latin typeface="Garamond" panose="02020404030301010803" pitchFamily="18" charset="0"/>
                <a:cs typeface="Arial" panose="020B0604020202020204" pitchFamily="34" charset="0"/>
              </a:rPr>
              <a:t>However, SES has a much stronger correlation with cognition in children with HIV</a:t>
            </a:r>
          </a:p>
          <a:p>
            <a:pPr marL="228600" lvl="0">
              <a:lnSpc>
                <a:spcPct val="150000"/>
              </a:lnSpc>
              <a:spcBef>
                <a:spcPts val="1000"/>
              </a:spcBef>
              <a:buFont typeface="Arial" panose="020B0604020202020204" pitchFamily="34" charset="0"/>
              <a:buChar char="•"/>
            </a:pPr>
            <a:r>
              <a:rPr lang="en-US" sz="3200" dirty="0">
                <a:solidFill>
                  <a:prstClr val="black"/>
                </a:solidFill>
                <a:latin typeface="Garamond" panose="02020404030301010803" pitchFamily="18" charset="0"/>
                <a:cs typeface="Arial" panose="020B0604020202020204" pitchFamily="34" charset="0"/>
              </a:rPr>
              <a:t>Children with HIV and low SES may be uniquely vulnerable to cognitive complications of HIV</a:t>
            </a:r>
          </a:p>
          <a:p>
            <a:pPr marL="228600" lvl="0">
              <a:lnSpc>
                <a:spcPct val="150000"/>
              </a:lnSpc>
              <a:spcBef>
                <a:spcPts val="1000"/>
              </a:spcBef>
              <a:buFont typeface="Arial" panose="020B0604020202020204" pitchFamily="34" charset="0"/>
              <a:buChar char="•"/>
            </a:pPr>
            <a:r>
              <a:rPr lang="en-US" sz="3200" dirty="0">
                <a:solidFill>
                  <a:prstClr val="black"/>
                </a:solidFill>
                <a:latin typeface="Garamond" panose="02020404030301010803" pitchFamily="18" charset="0"/>
                <a:cs typeface="Arial" panose="020B0604020202020204" pitchFamily="34" charset="0"/>
              </a:rPr>
              <a:t>Patients with HIV and low SES more likely to “fall through the cracks” in the treatment cascade</a:t>
            </a:r>
          </a:p>
        </p:txBody>
      </p:sp>
    </p:spTree>
    <p:extLst>
      <p:ext uri="{BB962C8B-B14F-4D97-AF65-F5344CB8AC3E}">
        <p14:creationId xmlns:p14="http://schemas.microsoft.com/office/powerpoint/2010/main" val="259033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0A42-A3A2-4702-8114-A9C360599684}"/>
              </a:ext>
            </a:extLst>
          </p:cNvPr>
          <p:cNvSpPr>
            <a:spLocks noGrp="1"/>
          </p:cNvSpPr>
          <p:nvPr>
            <p:ph type="title"/>
          </p:nvPr>
        </p:nvSpPr>
        <p:spPr>
          <a:xfrm>
            <a:off x="0" y="324853"/>
            <a:ext cx="12192000" cy="2528924"/>
          </a:xfrm>
        </p:spPr>
        <p:txBody>
          <a:bodyPr/>
          <a:lstStyle/>
          <a:p>
            <a:pPr lvl="0" fontAlgn="auto">
              <a:spcBef>
                <a:spcPts val="0"/>
              </a:spcBef>
              <a:spcAft>
                <a:spcPts val="0"/>
              </a:spcAft>
            </a:pPr>
            <a:r>
              <a:rPr lang="en-US" sz="3200" dirty="0">
                <a:solidFill>
                  <a:prstClr val="black"/>
                </a:solidFill>
                <a:latin typeface="Garamond" panose="02020404030301010803" pitchFamily="18" charset="0"/>
                <a:ea typeface="Tahoma" panose="020B0604030504040204" pitchFamily="34" charset="0"/>
                <a:cs typeface="Tahoma" panose="020B0604030504040204" pitchFamily="34" charset="0"/>
              </a:rPr>
              <a:t>Cognitive Function among </a:t>
            </a:r>
            <a:r>
              <a:rPr lang="en-US" sz="3200" dirty="0" err="1">
                <a:solidFill>
                  <a:prstClr val="black"/>
                </a:solidFill>
                <a:latin typeface="Garamond" panose="02020404030301010803" pitchFamily="18" charset="0"/>
                <a:ea typeface="Tahoma" panose="020B0604030504040204" pitchFamily="34" charset="0"/>
                <a:cs typeface="Tahoma" panose="020B0604030504040204" pitchFamily="34" charset="0"/>
              </a:rPr>
              <a:t>cART</a:t>
            </a:r>
            <a:r>
              <a:rPr lang="en-US" sz="3200" dirty="0">
                <a:solidFill>
                  <a:prstClr val="black"/>
                </a:solidFill>
                <a:latin typeface="Garamond" panose="02020404030301010803" pitchFamily="18" charset="0"/>
                <a:ea typeface="Tahoma" panose="020B0604030504040204" pitchFamily="34" charset="0"/>
                <a:cs typeface="Tahoma" panose="020B0604030504040204" pitchFamily="34" charset="0"/>
              </a:rPr>
              <a:t>-treated Children and Adolescents with HIV in Zambia:  Results from the HIV-associated Neurocognitive Disorders in Zambia (HANDZ) study </a:t>
            </a:r>
            <a:b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22FC724-633F-474D-99C0-D7E75E06A4F6}"/>
              </a:ext>
            </a:extLst>
          </p:cNvPr>
          <p:cNvSpPr>
            <a:spLocks noGrp="1"/>
          </p:cNvSpPr>
          <p:nvPr>
            <p:ph idx="1"/>
          </p:nvPr>
        </p:nvSpPr>
        <p:spPr>
          <a:xfrm>
            <a:off x="2073349" y="3700131"/>
            <a:ext cx="6836736" cy="3072809"/>
          </a:xfrm>
        </p:spPr>
        <p:txBody>
          <a:bodyPr/>
          <a:lstStyle/>
          <a:p>
            <a:pPr marL="0" lvl="0" indent="0" algn="ctr" fontAlgn="auto">
              <a:lnSpc>
                <a:spcPct val="107000"/>
              </a:lnSpc>
              <a:spcBef>
                <a:spcPts val="0"/>
              </a:spcBef>
              <a:spcAft>
                <a:spcPts val="800"/>
              </a:spcAft>
              <a:buClrTx/>
              <a:buSzTx/>
              <a:buNone/>
            </a:pPr>
            <a:r>
              <a:rPr lang="en-US" sz="3100" dirty="0">
                <a:solidFill>
                  <a:prstClr val="black"/>
                </a:solidFill>
                <a:latin typeface="Garamond" panose="02020404030301010803" pitchFamily="18" charset="0"/>
                <a:ea typeface="Calibri" panose="020F0502020204030204" pitchFamily="34" charset="0"/>
                <a:cs typeface="Times New Roman" panose="02020603050405020304" pitchFamily="18" charset="0"/>
              </a:rPr>
              <a:t>Sylvia Mwanza-Kabaghe, PhD reporting for the HANDZ study team</a:t>
            </a:r>
          </a:p>
          <a:p>
            <a:pPr marL="0" lvl="0" indent="0" algn="ctr" fontAlgn="auto">
              <a:lnSpc>
                <a:spcPct val="107000"/>
              </a:lnSpc>
              <a:spcBef>
                <a:spcPts val="0"/>
              </a:spcBef>
              <a:spcAft>
                <a:spcPts val="800"/>
              </a:spcAft>
              <a:buClrTx/>
              <a:buSzTx/>
              <a:buNone/>
            </a:pPr>
            <a:r>
              <a:rPr lang="en-US" sz="3100" dirty="0">
                <a:solidFill>
                  <a:prstClr val="black"/>
                </a:solidFill>
                <a:latin typeface="Garamond" panose="02020404030301010803" pitchFamily="18" charset="0"/>
                <a:ea typeface="Calibri" panose="020F0502020204030204" pitchFamily="34" charset="0"/>
                <a:cs typeface="Times New Roman" panose="02020603050405020304" pitchFamily="18" charset="0"/>
              </a:rPr>
              <a:t>University of Zambia /</a:t>
            </a:r>
            <a:r>
              <a:rPr lang="en-US" sz="3100" dirty="0" err="1">
                <a:solidFill>
                  <a:prstClr val="black"/>
                </a:solidFill>
                <a:latin typeface="Garamond" panose="02020404030301010803" pitchFamily="18" charset="0"/>
                <a:ea typeface="Calibri" panose="020F0502020204030204" pitchFamily="34" charset="0"/>
                <a:cs typeface="Times New Roman" panose="02020603050405020304" pitchFamily="18" charset="0"/>
              </a:rPr>
              <a:t>Paediatric</a:t>
            </a:r>
            <a:r>
              <a:rPr lang="en-US" sz="3100" dirty="0">
                <a:solidFill>
                  <a:prstClr val="black"/>
                </a:solidFill>
                <a:latin typeface="Garamond" panose="02020404030301010803" pitchFamily="18" charset="0"/>
                <a:ea typeface="Calibri" panose="020F0502020204030204" pitchFamily="34" charset="0"/>
                <a:cs typeface="Times New Roman" panose="02020603050405020304" pitchFamily="18" charset="0"/>
              </a:rPr>
              <a:t> HIV Center of Excellence</a:t>
            </a:r>
          </a:p>
          <a:p>
            <a:endParaRPr lang="en-US" dirty="0"/>
          </a:p>
        </p:txBody>
      </p:sp>
    </p:spTree>
    <p:extLst>
      <p:ext uri="{BB962C8B-B14F-4D97-AF65-F5344CB8AC3E}">
        <p14:creationId xmlns:p14="http://schemas.microsoft.com/office/powerpoint/2010/main" val="40323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Garamond" panose="02020404030301010803" pitchFamily="18" charset="0"/>
              </a:rPr>
              <a:t>Implications for future research</a:t>
            </a:r>
            <a:br>
              <a:rPr lang="en-US" b="1" dirty="0">
                <a:latin typeface="Garamond" panose="02020404030301010803" pitchFamily="18" charset="0"/>
              </a:rPr>
            </a:br>
            <a:endParaRPr lang="en-US" b="1" dirty="0"/>
          </a:p>
        </p:txBody>
      </p:sp>
      <p:sp>
        <p:nvSpPr>
          <p:cNvPr id="3" name="Content Placeholder 2"/>
          <p:cNvSpPr>
            <a:spLocks noGrp="1"/>
          </p:cNvSpPr>
          <p:nvPr>
            <p:ph idx="1"/>
          </p:nvPr>
        </p:nvSpPr>
        <p:spPr/>
        <p:txBody>
          <a:bodyPr>
            <a:normAutofit/>
          </a:bodyPr>
          <a:lstStyle/>
          <a:p>
            <a:pPr marL="0" indent="0">
              <a:buNone/>
            </a:pPr>
            <a:endParaRPr lang="en-US" dirty="0">
              <a:latin typeface="Garamond" panose="02020404030301010803" pitchFamily="18" charset="0"/>
            </a:endParaRPr>
          </a:p>
          <a:p>
            <a:r>
              <a:rPr lang="en-US" sz="3200" dirty="0">
                <a:latin typeface="Garamond" panose="02020404030301010803" pitchFamily="18" charset="0"/>
              </a:rPr>
              <a:t>We are getting better at predicting the present—can we predict the future?  </a:t>
            </a:r>
          </a:p>
          <a:p>
            <a:r>
              <a:rPr lang="en-US" sz="3200" dirty="0">
                <a:latin typeface="Garamond" panose="02020404030301010803" pitchFamily="18" charset="0"/>
              </a:rPr>
              <a:t>Next steps in the HANDZ study are to look at longitudinal outcomes</a:t>
            </a:r>
          </a:p>
          <a:p>
            <a:r>
              <a:rPr lang="en-US" sz="3200" dirty="0">
                <a:latin typeface="Garamond" panose="02020404030301010803" pitchFamily="18" charset="0"/>
              </a:rPr>
              <a:t>Trials of interventions to improve development and cognitive function in children with HIV could potentially target SES-specific risk factors</a:t>
            </a:r>
          </a:p>
          <a:p>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0E87F396-50A3-304C-A2FE-994BA0643AD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69671" y="267808"/>
            <a:ext cx="2009775" cy="1343025"/>
          </a:xfrm>
          <a:prstGeom prst="rect">
            <a:avLst/>
          </a:prstGeom>
        </p:spPr>
      </p:pic>
    </p:spTree>
    <p:extLst>
      <p:ext uri="{BB962C8B-B14F-4D97-AF65-F5344CB8AC3E}">
        <p14:creationId xmlns:p14="http://schemas.microsoft.com/office/powerpoint/2010/main" val="276266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023-2D9A-614A-BBC1-72C6553FAEA9}"/>
              </a:ext>
            </a:extLst>
          </p:cNvPr>
          <p:cNvSpPr>
            <a:spLocks noGrp="1"/>
          </p:cNvSpPr>
          <p:nvPr>
            <p:ph type="title"/>
          </p:nvPr>
        </p:nvSpPr>
        <p:spPr/>
        <p:txBody>
          <a:bodyPr rtlCol="0">
            <a:normAutofit/>
          </a:bodyPr>
          <a:lstStyle/>
          <a:p>
            <a:pPr eaLnBrk="1" fontAlgn="auto" hangingPunct="1">
              <a:spcAft>
                <a:spcPts val="0"/>
              </a:spcAft>
              <a:defRPr/>
            </a:pPr>
            <a:r>
              <a:rPr lang="en-US" dirty="0">
                <a:latin typeface="Garamond" panose="02020404030301010803" pitchFamily="18" charset="0"/>
                <a:cs typeface="+mj-cs"/>
              </a:rPr>
              <a:t>Acknowledgements and Disclosures</a:t>
            </a:r>
          </a:p>
        </p:txBody>
      </p:sp>
      <p:sp>
        <p:nvSpPr>
          <p:cNvPr id="4" name="Content Placeholder 3">
            <a:extLst>
              <a:ext uri="{FF2B5EF4-FFF2-40B4-BE49-F238E27FC236}">
                <a16:creationId xmlns:a16="http://schemas.microsoft.com/office/drawing/2014/main" id="{7302E0A9-DCE8-FB49-A198-6A341FC682CF}"/>
              </a:ext>
            </a:extLst>
          </p:cNvPr>
          <p:cNvSpPr txBox="1">
            <a:spLocks noGrp="1" noChangeArrowheads="1"/>
          </p:cNvSpPr>
          <p:nvPr>
            <p:ph idx="1"/>
          </p:nvPr>
        </p:nvSpPr>
        <p:spPr>
          <a:xfrm>
            <a:off x="244549" y="1600201"/>
            <a:ext cx="11947451" cy="4360168"/>
          </a:xfrm>
        </p:spPr>
        <p:txBody>
          <a:bodyPr wrap="square" rtlCol="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latin typeface="Garamond" panose="02020404030301010803" pitchFamily="18" charset="0"/>
              </a:rPr>
              <a:t>Research reported in this presentation was supported by the National Institute Of Neurological Disorders And Stroke of the National Institutes of Health under Award Number R01NS094037. The content is solely the responsibility of the authors and does not necessarily represent the official views of the National Institutes of Health.</a:t>
            </a:r>
          </a:p>
          <a:p>
            <a:pPr eaLnBrk="1" fontAlgn="auto" hangingPunct="1">
              <a:spcAft>
                <a:spcPts val="0"/>
              </a:spcAft>
              <a:buFont typeface="Wingdings 2" pitchFamily="18" charset="2"/>
              <a:buChar char=""/>
              <a:defRPr/>
            </a:pPr>
            <a:r>
              <a:rPr lang="en-US" sz="3200" dirty="0">
                <a:latin typeface="Garamond" panose="02020404030301010803" pitchFamily="18" charset="0"/>
              </a:rPr>
              <a:t>Research discussed in this talk was supported by grants from the Center for AIDS Research (CFAR), an NIH-funded program (P30 AI 045008). </a:t>
            </a:r>
          </a:p>
          <a:p>
            <a:pPr marL="136525" indent="0" eaLnBrk="1" fontAlgn="auto" hangingPunct="1">
              <a:spcAft>
                <a:spcPts val="0"/>
              </a:spcAft>
              <a:buNone/>
              <a:defRPr/>
            </a:pPr>
            <a:endParaRPr lang="en-US" sz="2000" dirty="0">
              <a:latin typeface="Constantia"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D1327-C6F3-4049-9F24-E55A7C1EEBA8}"/>
              </a:ext>
            </a:extLst>
          </p:cNvPr>
          <p:cNvSpPr>
            <a:spLocks noGrp="1"/>
          </p:cNvSpPr>
          <p:nvPr>
            <p:ph idx="1"/>
          </p:nvPr>
        </p:nvSpPr>
        <p:spPr>
          <a:xfrm>
            <a:off x="8939299" y="-1003592"/>
            <a:ext cx="2946401" cy="4989690"/>
          </a:xfrm>
        </p:spPr>
        <p:txBody>
          <a:bodyPr>
            <a:normAutofit fontScale="8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Thank you</a:t>
            </a:r>
          </a:p>
        </p:txBody>
      </p:sp>
      <p:pic>
        <p:nvPicPr>
          <p:cNvPr id="1026" name="Picture 2" descr="Image result for picture of the victoria falls">
            <a:extLst>
              <a:ext uri="{FF2B5EF4-FFF2-40B4-BE49-F238E27FC236}">
                <a16:creationId xmlns:a16="http://schemas.microsoft.com/office/drawing/2014/main" id="{93341F44-58F1-4798-B97B-D670BADA4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6314" y="-6472379"/>
            <a:ext cx="382814464" cy="72124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F90EE4-D5B5-427E-BE7A-1DF61918835F}"/>
              </a:ext>
            </a:extLst>
          </p:cNvPr>
          <p:cNvPicPr>
            <a:picLocks noChangeAspect="1"/>
          </p:cNvPicPr>
          <p:nvPr/>
        </p:nvPicPr>
        <p:blipFill>
          <a:blip r:embed="rId3"/>
          <a:stretch>
            <a:fillRect/>
          </a:stretch>
        </p:blipFill>
        <p:spPr>
          <a:xfrm>
            <a:off x="0" y="-1"/>
            <a:ext cx="8679655" cy="6858001"/>
          </a:xfrm>
          <a:prstGeom prst="rect">
            <a:avLst/>
          </a:prstGeom>
        </p:spPr>
      </p:pic>
    </p:spTree>
    <p:extLst>
      <p:ext uri="{BB962C8B-B14F-4D97-AF65-F5344CB8AC3E}">
        <p14:creationId xmlns:p14="http://schemas.microsoft.com/office/powerpoint/2010/main" val="294442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3F21E-6CF3-408B-AE65-01AFF4F4C506}"/>
              </a:ext>
            </a:extLst>
          </p:cNvPr>
          <p:cNvSpPr>
            <a:spLocks noGrp="1"/>
          </p:cNvSpPr>
          <p:nvPr>
            <p:ph idx="1"/>
          </p:nvPr>
        </p:nvSpPr>
        <p:spPr>
          <a:xfrm>
            <a:off x="0" y="0"/>
            <a:ext cx="12192000" cy="6932428"/>
          </a:xfrm>
        </p:spPr>
        <p:txBody>
          <a:bodyPr/>
          <a:lstStyle/>
          <a:p>
            <a:pPr algn="just"/>
            <a:r>
              <a:rPr lang="en-US" sz="3200" dirty="0">
                <a:solidFill>
                  <a:srgbClr val="000000"/>
                </a:solidFill>
                <a:latin typeface="Garamond" panose="02020404030301010803" pitchFamily="18" charset="0"/>
                <a:ea typeface="Times New Roman" panose="02020603050405020304" pitchFamily="18" charset="0"/>
              </a:rPr>
              <a:t>Studies have demonstrated</a:t>
            </a:r>
            <a:r>
              <a:rPr lang="en-GB" sz="3200" dirty="0">
                <a:solidFill>
                  <a:srgbClr val="000000"/>
                </a:solidFill>
                <a:latin typeface="Garamond" panose="02020404030301010803" pitchFamily="18" charset="0"/>
                <a:ea typeface="Times New Roman" panose="02020603050405020304" pitchFamily="18" charset="0"/>
              </a:rPr>
              <a:t> that children</a:t>
            </a:r>
            <a:r>
              <a:rPr lang="en-GB" sz="3200" b="1" dirty="0">
                <a:solidFill>
                  <a:srgbClr val="000000"/>
                </a:solidFill>
                <a:latin typeface="Garamond" panose="02020404030301010803" pitchFamily="18" charset="0"/>
                <a:ea typeface="Times New Roman" panose="02020603050405020304" pitchFamily="18" charset="0"/>
              </a:rPr>
              <a:t> </a:t>
            </a:r>
            <a:r>
              <a:rPr lang="en-GB" sz="3200" dirty="0">
                <a:solidFill>
                  <a:srgbClr val="000000"/>
                </a:solidFill>
                <a:latin typeface="Garamond" panose="02020404030301010803" pitchFamily="18" charset="0"/>
                <a:ea typeface="Times New Roman" panose="02020603050405020304" pitchFamily="18" charset="0"/>
              </a:rPr>
              <a:t>with Human Immunodeficiency Virus (HIV) are at increased risk for developmental delay and cognitive impairment.</a:t>
            </a:r>
          </a:p>
          <a:p>
            <a:pPr algn="just"/>
            <a:endParaRPr lang="en-GB" sz="3200" dirty="0">
              <a:solidFill>
                <a:srgbClr val="000000"/>
              </a:solidFill>
              <a:latin typeface="Garamond" panose="02020404030301010803" pitchFamily="18" charset="0"/>
              <a:ea typeface="Times New Roman" panose="02020603050405020304" pitchFamily="18" charset="0"/>
            </a:endParaRPr>
          </a:p>
          <a:p>
            <a:pPr algn="just"/>
            <a:r>
              <a:rPr lang="en-GB" sz="3200" dirty="0">
                <a:solidFill>
                  <a:srgbClr val="000000"/>
                </a:solidFill>
                <a:latin typeface="Garamond" panose="02020404030301010803" pitchFamily="18" charset="0"/>
                <a:ea typeface="Times New Roman" panose="02020603050405020304" pitchFamily="18" charset="0"/>
              </a:rPr>
              <a:t>Prior studies have been limited by including a mix of treated and untreated subjects focusing on a restricted age range, and by failure to include an appropriate control group.</a:t>
            </a:r>
          </a:p>
          <a:p>
            <a:pPr algn="just"/>
            <a:r>
              <a:rPr lang="en-GB" sz="3200" dirty="0">
                <a:solidFill>
                  <a:srgbClr val="000000"/>
                </a:solidFill>
                <a:latin typeface="Garamond" panose="02020404030301010803" pitchFamily="18" charset="0"/>
                <a:ea typeface="Times New Roman" panose="02020603050405020304" pitchFamily="18" charset="0"/>
              </a:rPr>
              <a:t>As part of the ongoing HIV-</a:t>
            </a:r>
            <a:r>
              <a:rPr lang="en-US" sz="3200" dirty="0">
                <a:solidFill>
                  <a:srgbClr val="000000"/>
                </a:solidFill>
                <a:latin typeface="Garamond" panose="02020404030301010803" pitchFamily="18" charset="0"/>
                <a:ea typeface="Times New Roman" panose="02020603050405020304" pitchFamily="18" charset="0"/>
              </a:rPr>
              <a:t>Associated Neurocognitive Disorders in Zambia (HANDZ) study, we sought to evaluate </a:t>
            </a:r>
            <a:r>
              <a:rPr lang="en-US" sz="3200" dirty="0">
                <a:solidFill>
                  <a:srgbClr val="000000"/>
                </a:solidFill>
                <a:latin typeface="Garamond" panose="02020404030301010803" pitchFamily="18" charset="0"/>
                <a:ea typeface="Calibri" panose="020F0502020204030204" pitchFamily="34" charset="0"/>
              </a:rPr>
              <a:t>cognitive function in virally suppressed </a:t>
            </a:r>
            <a:r>
              <a:rPr lang="en-US" sz="3200" dirty="0" err="1">
                <a:solidFill>
                  <a:srgbClr val="000000"/>
                </a:solidFill>
                <a:latin typeface="Garamond" panose="02020404030301010803" pitchFamily="18" charset="0"/>
                <a:ea typeface="Calibri" panose="020F0502020204030204" pitchFamily="34" charset="0"/>
              </a:rPr>
              <a:t>cART</a:t>
            </a:r>
            <a:r>
              <a:rPr lang="en-US" sz="3200" dirty="0">
                <a:solidFill>
                  <a:srgbClr val="000000"/>
                </a:solidFill>
                <a:latin typeface="Garamond" panose="02020404030301010803" pitchFamily="18" charset="0"/>
                <a:ea typeface="Calibri" panose="020F0502020204030204" pitchFamily="34" charset="0"/>
              </a:rPr>
              <a:t>-treated children and adolescents living with HIV compared to demographically matched HIV-exposed uninfected controls.</a:t>
            </a:r>
            <a:endParaRPr lang="en-US" sz="3200" dirty="0">
              <a:latin typeface="Garamond" panose="02020404030301010803" pitchFamily="18" charset="0"/>
            </a:endParaRPr>
          </a:p>
        </p:txBody>
      </p:sp>
    </p:spTree>
    <p:extLst>
      <p:ext uri="{BB962C8B-B14F-4D97-AF65-F5344CB8AC3E}">
        <p14:creationId xmlns:p14="http://schemas.microsoft.com/office/powerpoint/2010/main" val="67800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0" y="443726"/>
            <a:ext cx="6915150" cy="1252538"/>
          </a:xfrm>
        </p:spPr>
        <p:txBody>
          <a:bodyPr>
            <a:normAutofit fontScale="90000"/>
          </a:bodyPr>
          <a:lstStyle/>
          <a:p>
            <a:r>
              <a:rPr lang="en-US" sz="4000" dirty="0">
                <a:latin typeface="Garamond" panose="02020404030301010803" pitchFamily="18" charset="0"/>
                <a:ea typeface="+mj-ea"/>
                <a:cs typeface="Calibri" panose="020F0502020204030204" pitchFamily="34" charset="0"/>
              </a:rPr>
              <a:t>Why talk about HIV and Cognition in Zambia</a:t>
            </a:r>
            <a:r>
              <a:rPr lang="en-US" sz="4000" dirty="0">
                <a:latin typeface="Garamond" panose="02020404030301010803" pitchFamily="18" charset="0"/>
              </a:rPr>
              <a:t>?</a:t>
            </a:r>
          </a:p>
        </p:txBody>
      </p:sp>
      <p:sp>
        <p:nvSpPr>
          <p:cNvPr id="5122" name="Content Placeholder 2"/>
          <p:cNvSpPr>
            <a:spLocks noGrp="1"/>
          </p:cNvSpPr>
          <p:nvPr>
            <p:ph type="body" sz="half" idx="2"/>
          </p:nvPr>
        </p:nvSpPr>
        <p:spPr>
          <a:xfrm>
            <a:off x="1" y="1787856"/>
            <a:ext cx="7254706" cy="6027074"/>
          </a:xfrm>
        </p:spPr>
        <p:txBody>
          <a:bodyPr>
            <a:noAutofit/>
          </a:bodyPr>
          <a:lstStyle/>
          <a:p>
            <a:pPr marL="571500" indent="-571500">
              <a:buFont typeface="Arial" panose="020B0604020202020204" pitchFamily="34" charset="0"/>
              <a:buChar char="•"/>
            </a:pPr>
            <a:r>
              <a:rPr lang="en-US" sz="3200" dirty="0">
                <a:latin typeface="Garamond" panose="02020404030301010803" pitchFamily="18" charset="0"/>
              </a:rPr>
              <a:t>More than 90% of children with HIV live in Sub-Saharan Africa</a:t>
            </a:r>
          </a:p>
          <a:p>
            <a:endParaRPr lang="en-US" sz="3200" dirty="0">
              <a:latin typeface="Garamond" panose="02020404030301010803" pitchFamily="18" charset="0"/>
            </a:endParaRPr>
          </a:p>
          <a:p>
            <a:pPr marL="571500" indent="-571500">
              <a:buFont typeface="Arial" panose="020B0604020202020204" pitchFamily="34" charset="0"/>
              <a:buChar char="•"/>
            </a:pPr>
            <a:r>
              <a:rPr lang="en-US" sz="3200" dirty="0">
                <a:latin typeface="Garamond" panose="02020404030301010803" pitchFamily="18" charset="0"/>
              </a:rPr>
              <a:t>Neurologic complications are much more common in resource-limited settings</a:t>
            </a:r>
          </a:p>
          <a:p>
            <a:endParaRPr lang="en-US" sz="3200" dirty="0">
              <a:latin typeface="Garamond" panose="02020404030301010803" pitchFamily="18" charset="0"/>
            </a:endParaRPr>
          </a:p>
          <a:p>
            <a:pPr marL="571500" indent="-571500">
              <a:buFont typeface="Arial" panose="020B0604020202020204" pitchFamily="34" charset="0"/>
              <a:buChar char="•"/>
            </a:pPr>
            <a:r>
              <a:rPr lang="en-US" sz="3200" dirty="0">
                <a:latin typeface="Garamond" panose="02020404030301010803" pitchFamily="18" charset="0"/>
              </a:rPr>
              <a:t>Neurologic complications are potentially preventable and treatable</a:t>
            </a:r>
          </a:p>
        </p:txBody>
      </p:sp>
      <p:pic>
        <p:nvPicPr>
          <p:cNvPr id="5" name="Picture 4">
            <a:extLst>
              <a:ext uri="{FF2B5EF4-FFF2-40B4-BE49-F238E27FC236}">
                <a16:creationId xmlns:a16="http://schemas.microsoft.com/office/drawing/2014/main" id="{C9642492-CA1D-B344-9770-1E520C528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706" y="0"/>
            <a:ext cx="3413295" cy="6858000"/>
          </a:xfrm>
          <a:prstGeom prst="rect">
            <a:avLst/>
          </a:prstGeom>
        </p:spPr>
      </p:pic>
    </p:spTree>
    <p:extLst>
      <p:ext uri="{BB962C8B-B14F-4D97-AF65-F5344CB8AC3E}">
        <p14:creationId xmlns:p14="http://schemas.microsoft.com/office/powerpoint/2010/main" val="14132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7467600" cy="715962"/>
          </a:xfrm>
        </p:spPr>
        <p:txBody>
          <a:bodyPr rtlCol="0">
            <a:noAutofit/>
          </a:bodyPr>
          <a:lstStyle/>
          <a:p>
            <a:pPr>
              <a:defRPr/>
            </a:pPr>
            <a:r>
              <a:rPr lang="en-US" sz="4000" b="1" dirty="0">
                <a:solidFill>
                  <a:schemeClr val="accent1">
                    <a:lumMod val="75000"/>
                  </a:schemeClr>
                </a:solidFill>
                <a:effectLst>
                  <a:outerShdw blurRad="38100" dist="38100" dir="2700000" algn="tl">
                    <a:srgbClr val="000000">
                      <a:alpha val="43137"/>
                    </a:srgbClr>
                  </a:outerShdw>
                </a:effectLst>
              </a:rPr>
              <a:t>Changing paradigm</a:t>
            </a:r>
          </a:p>
        </p:txBody>
      </p:sp>
      <p:sp>
        <p:nvSpPr>
          <p:cNvPr id="4099" name="Tijdelijke aanduiding voor inhoud 2"/>
          <p:cNvSpPr>
            <a:spLocks noGrp="1"/>
          </p:cNvSpPr>
          <p:nvPr>
            <p:ph sz="half" idx="1"/>
          </p:nvPr>
        </p:nvSpPr>
        <p:spPr>
          <a:xfrm>
            <a:off x="0" y="1181100"/>
            <a:ext cx="4896678" cy="3528060"/>
          </a:xfrm>
        </p:spPr>
        <p:txBody>
          <a:bodyPr rtlCol="0">
            <a:normAutofit/>
          </a:bodyPr>
          <a:lstStyle/>
          <a:p>
            <a:pPr marL="274320" indent="-274320">
              <a:buClr>
                <a:schemeClr val="accent1">
                  <a:lumMod val="60000"/>
                  <a:lumOff val="40000"/>
                </a:schemeClr>
              </a:buClr>
              <a:buNone/>
              <a:defRPr/>
            </a:pPr>
            <a:endParaRPr lang="nl-NL" sz="2400" b="1" dirty="0">
              <a:solidFill>
                <a:schemeClr val="tx1">
                  <a:lumMod val="65000"/>
                  <a:lumOff val="35000"/>
                </a:schemeClr>
              </a:solidFill>
              <a:latin typeface="Garamond" panose="02020404030301010803" pitchFamily="18" charset="0"/>
              <a:ea typeface="+mn-ea"/>
              <a:cs typeface="+mn-cs"/>
            </a:endParaRPr>
          </a:p>
          <a:p>
            <a:pPr marL="274320" indent="-274320">
              <a:buClr>
                <a:schemeClr val="accent1">
                  <a:lumMod val="60000"/>
                  <a:lumOff val="40000"/>
                </a:schemeClr>
              </a:buClr>
              <a:buFont typeface="Wingdings" pitchFamily="2" charset="2"/>
              <a:buChar char="q"/>
              <a:defRPr/>
            </a:pPr>
            <a:r>
              <a:rPr lang="nl-NL" sz="2400" b="1" dirty="0">
                <a:solidFill>
                  <a:schemeClr val="tx1">
                    <a:lumMod val="65000"/>
                    <a:lumOff val="35000"/>
                  </a:schemeClr>
                </a:solidFill>
                <a:latin typeface="Garamond" panose="02020404030301010803" pitchFamily="18" charset="0"/>
                <a:ea typeface="+mn-ea"/>
                <a:cs typeface="+mn-cs"/>
              </a:rPr>
              <a:t>1981-1994</a:t>
            </a:r>
            <a:r>
              <a:rPr lang="nl-NL" sz="2400" dirty="0">
                <a:solidFill>
                  <a:schemeClr val="tx1">
                    <a:lumMod val="65000"/>
                    <a:lumOff val="35000"/>
                  </a:schemeClr>
                </a:solidFill>
                <a:latin typeface="Garamond" panose="02020404030301010803" pitchFamily="18" charset="0"/>
                <a:ea typeface="+mn-ea"/>
                <a:cs typeface="+mn-cs"/>
              </a:rPr>
              <a:t> – CNS </a:t>
            </a:r>
            <a:r>
              <a:rPr lang="nl-NL" sz="2400" dirty="0" err="1">
                <a:solidFill>
                  <a:schemeClr val="tx1">
                    <a:lumMod val="65000"/>
                    <a:lumOff val="35000"/>
                  </a:schemeClr>
                </a:solidFill>
                <a:latin typeface="Garamond" panose="02020404030301010803" pitchFamily="18" charset="0"/>
                <a:ea typeface="+mn-ea"/>
                <a:cs typeface="+mn-cs"/>
              </a:rPr>
              <a:t>Opportunistic</a:t>
            </a:r>
            <a:r>
              <a:rPr lang="nl-NL" sz="2400" dirty="0">
                <a:solidFill>
                  <a:schemeClr val="tx1">
                    <a:lumMod val="65000"/>
                    <a:lumOff val="35000"/>
                  </a:schemeClr>
                </a:solidFill>
                <a:latin typeface="Garamond" panose="02020404030301010803" pitchFamily="18" charset="0"/>
                <a:ea typeface="+mn-ea"/>
                <a:cs typeface="+mn-cs"/>
              </a:rPr>
              <a:t> </a:t>
            </a:r>
            <a:r>
              <a:rPr lang="nl-NL" sz="2400" dirty="0" err="1">
                <a:solidFill>
                  <a:schemeClr val="tx1">
                    <a:lumMod val="65000"/>
                    <a:lumOff val="35000"/>
                  </a:schemeClr>
                </a:solidFill>
                <a:latin typeface="Garamond" panose="02020404030301010803" pitchFamily="18" charset="0"/>
                <a:ea typeface="+mn-ea"/>
                <a:cs typeface="+mn-cs"/>
              </a:rPr>
              <a:t>infections</a:t>
            </a:r>
            <a:r>
              <a:rPr lang="nl-NL" sz="2400" dirty="0">
                <a:solidFill>
                  <a:schemeClr val="tx1">
                    <a:lumMod val="65000"/>
                    <a:lumOff val="35000"/>
                  </a:schemeClr>
                </a:solidFill>
                <a:latin typeface="Garamond" panose="02020404030301010803" pitchFamily="18" charset="0"/>
                <a:ea typeface="+mn-ea"/>
                <a:cs typeface="+mn-cs"/>
              </a:rPr>
              <a:t> common</a:t>
            </a:r>
          </a:p>
          <a:p>
            <a:pPr>
              <a:buClr>
                <a:schemeClr val="accent1">
                  <a:lumMod val="60000"/>
                  <a:lumOff val="40000"/>
                </a:schemeClr>
              </a:buClr>
              <a:buFont typeface="Wingdings" pitchFamily="2" charset="2"/>
              <a:buChar char="q"/>
              <a:defRPr/>
            </a:pPr>
            <a:r>
              <a:rPr lang="nl-NL" sz="2400" b="1" dirty="0">
                <a:solidFill>
                  <a:schemeClr val="tx1">
                    <a:lumMod val="65000"/>
                    <a:lumOff val="35000"/>
                  </a:schemeClr>
                </a:solidFill>
                <a:latin typeface="Garamond" panose="02020404030301010803" pitchFamily="18" charset="0"/>
                <a:ea typeface="+mn-ea"/>
                <a:cs typeface="+mn-cs"/>
              </a:rPr>
              <a:t>1995-2006</a:t>
            </a:r>
            <a:r>
              <a:rPr lang="nl-NL" sz="2400" dirty="0">
                <a:solidFill>
                  <a:schemeClr val="tx1">
                    <a:lumMod val="65000"/>
                    <a:lumOff val="35000"/>
                  </a:schemeClr>
                </a:solidFill>
                <a:latin typeface="Garamond" panose="02020404030301010803" pitchFamily="18" charset="0"/>
                <a:ea typeface="+mn-ea"/>
                <a:cs typeface="+mn-cs"/>
              </a:rPr>
              <a:t> -  HAART </a:t>
            </a:r>
            <a:r>
              <a:rPr lang="nl-NL" sz="2400" dirty="0" err="1">
                <a:solidFill>
                  <a:schemeClr val="tx1">
                    <a:lumMod val="65000"/>
                    <a:lumOff val="35000"/>
                  </a:schemeClr>
                </a:solidFill>
                <a:latin typeface="Garamond" panose="02020404030301010803" pitchFamily="18" charset="0"/>
                <a:ea typeface="+mn-ea"/>
                <a:cs typeface="+mn-cs"/>
              </a:rPr>
              <a:t>introduced</a:t>
            </a:r>
            <a:r>
              <a:rPr lang="nl-NL" sz="2400" dirty="0">
                <a:solidFill>
                  <a:schemeClr val="tx1">
                    <a:lumMod val="65000"/>
                    <a:lumOff val="35000"/>
                  </a:schemeClr>
                </a:solidFill>
                <a:latin typeface="Garamond" panose="02020404030301010803" pitchFamily="18" charset="0"/>
                <a:ea typeface="+mn-ea"/>
                <a:cs typeface="+mn-cs"/>
              </a:rPr>
              <a:t>, </a:t>
            </a:r>
            <a:r>
              <a:rPr lang="nl-NL" sz="2400" dirty="0" err="1">
                <a:solidFill>
                  <a:schemeClr val="tx1">
                    <a:lumMod val="65000"/>
                    <a:lumOff val="35000"/>
                  </a:schemeClr>
                </a:solidFill>
                <a:latin typeface="Garamond" panose="02020404030301010803" pitchFamily="18" charset="0"/>
                <a:ea typeface="+mn-ea"/>
                <a:cs typeface="+mn-cs"/>
              </a:rPr>
              <a:t>fewer</a:t>
            </a:r>
            <a:r>
              <a:rPr lang="nl-NL" sz="2400" dirty="0">
                <a:solidFill>
                  <a:schemeClr val="tx1">
                    <a:lumMod val="65000"/>
                    <a:lumOff val="35000"/>
                  </a:schemeClr>
                </a:solidFill>
                <a:latin typeface="Garamond" panose="02020404030301010803" pitchFamily="18" charset="0"/>
                <a:ea typeface="+mn-ea"/>
                <a:cs typeface="+mn-cs"/>
              </a:rPr>
              <a:t> CNS complications</a:t>
            </a:r>
          </a:p>
          <a:p>
            <a:pPr>
              <a:buClr>
                <a:schemeClr val="accent1">
                  <a:lumMod val="60000"/>
                  <a:lumOff val="40000"/>
                </a:schemeClr>
              </a:buClr>
              <a:buFont typeface="Wingdings" pitchFamily="2" charset="2"/>
              <a:buChar char="q"/>
              <a:defRPr/>
            </a:pPr>
            <a:r>
              <a:rPr lang="nl-NL" sz="2400" b="1" dirty="0">
                <a:solidFill>
                  <a:schemeClr val="tx1">
                    <a:lumMod val="65000"/>
                    <a:lumOff val="35000"/>
                  </a:schemeClr>
                </a:solidFill>
                <a:latin typeface="Garamond" panose="02020404030301010803" pitchFamily="18" charset="0"/>
                <a:ea typeface="+mn-ea"/>
                <a:cs typeface="+mn-cs"/>
              </a:rPr>
              <a:t>2007-present</a:t>
            </a:r>
            <a:r>
              <a:rPr lang="nl-NL" sz="2400" dirty="0">
                <a:solidFill>
                  <a:schemeClr val="tx1">
                    <a:lumMod val="65000"/>
                    <a:lumOff val="35000"/>
                  </a:schemeClr>
                </a:solidFill>
                <a:latin typeface="Garamond" panose="02020404030301010803" pitchFamily="18" charset="0"/>
                <a:ea typeface="+mn-ea"/>
                <a:cs typeface="+mn-cs"/>
              </a:rPr>
              <a:t> –</a:t>
            </a:r>
            <a:r>
              <a:rPr lang="nl-NL" sz="2400" dirty="0" err="1">
                <a:solidFill>
                  <a:schemeClr val="tx1">
                    <a:lumMod val="65000"/>
                    <a:lumOff val="35000"/>
                  </a:schemeClr>
                </a:solidFill>
                <a:latin typeface="Garamond" panose="02020404030301010803" pitchFamily="18" charset="0"/>
                <a:ea typeface="+mn-ea"/>
                <a:cs typeface="+mn-cs"/>
              </a:rPr>
              <a:t>Chronic</a:t>
            </a:r>
            <a:r>
              <a:rPr lang="nl-NL" sz="2400" dirty="0">
                <a:solidFill>
                  <a:schemeClr val="tx1">
                    <a:lumMod val="65000"/>
                    <a:lumOff val="35000"/>
                  </a:schemeClr>
                </a:solidFill>
                <a:latin typeface="Garamond" panose="02020404030301010803" pitchFamily="18" charset="0"/>
                <a:ea typeface="+mn-ea"/>
                <a:cs typeface="+mn-cs"/>
              </a:rPr>
              <a:t> </a:t>
            </a:r>
            <a:r>
              <a:rPr lang="nl-NL" sz="2400" dirty="0" err="1">
                <a:solidFill>
                  <a:schemeClr val="tx1">
                    <a:lumMod val="65000"/>
                    <a:lumOff val="35000"/>
                  </a:schemeClr>
                </a:solidFill>
                <a:latin typeface="Garamond" panose="02020404030301010803" pitchFamily="18" charset="0"/>
                <a:ea typeface="+mn-ea"/>
                <a:cs typeface="+mn-cs"/>
              </a:rPr>
              <a:t>cognitive</a:t>
            </a:r>
            <a:r>
              <a:rPr lang="nl-NL" sz="2400" dirty="0">
                <a:solidFill>
                  <a:schemeClr val="tx1">
                    <a:lumMod val="65000"/>
                    <a:lumOff val="35000"/>
                  </a:schemeClr>
                </a:solidFill>
                <a:latin typeface="Garamond" panose="02020404030301010803" pitchFamily="18" charset="0"/>
                <a:ea typeface="+mn-ea"/>
                <a:cs typeface="+mn-cs"/>
              </a:rPr>
              <a:t> </a:t>
            </a:r>
            <a:r>
              <a:rPr lang="nl-NL" sz="2400" dirty="0" err="1">
                <a:solidFill>
                  <a:schemeClr val="tx1">
                    <a:lumMod val="65000"/>
                    <a:lumOff val="35000"/>
                  </a:schemeClr>
                </a:solidFill>
                <a:latin typeface="Garamond" panose="02020404030301010803" pitchFamily="18" charset="0"/>
                <a:ea typeface="+mn-ea"/>
                <a:cs typeface="+mn-cs"/>
              </a:rPr>
              <a:t>complications</a:t>
            </a:r>
            <a:r>
              <a:rPr lang="nl-NL" sz="2400" dirty="0">
                <a:solidFill>
                  <a:schemeClr val="tx1">
                    <a:lumMod val="65000"/>
                    <a:lumOff val="35000"/>
                  </a:schemeClr>
                </a:solidFill>
                <a:latin typeface="Garamond" panose="02020404030301010803" pitchFamily="18" charset="0"/>
                <a:ea typeface="+mn-ea"/>
                <a:cs typeface="+mn-cs"/>
              </a:rPr>
              <a:t> of HIV more common</a:t>
            </a:r>
          </a:p>
          <a:p>
            <a:pPr>
              <a:buClr>
                <a:schemeClr val="accent1">
                  <a:lumMod val="60000"/>
                  <a:lumOff val="40000"/>
                </a:schemeClr>
              </a:buClr>
              <a:buNone/>
              <a:defRPr/>
            </a:pPr>
            <a:endParaRPr lang="nl-NL" dirty="0">
              <a:solidFill>
                <a:schemeClr val="tx1">
                  <a:lumMod val="65000"/>
                  <a:lumOff val="35000"/>
                </a:schemeClr>
              </a:solidFill>
              <a:ea typeface="+mn-ea"/>
              <a:cs typeface="+mn-cs"/>
            </a:endParaRPr>
          </a:p>
          <a:p>
            <a:pPr marL="274320" indent="-274320">
              <a:buClr>
                <a:schemeClr val="accent1">
                  <a:lumMod val="60000"/>
                  <a:lumOff val="40000"/>
                </a:schemeClr>
              </a:buClr>
              <a:buNone/>
              <a:defRPr/>
            </a:pPr>
            <a:endParaRPr lang="nl-NL" dirty="0">
              <a:solidFill>
                <a:schemeClr val="tx1">
                  <a:lumMod val="65000"/>
                  <a:lumOff val="35000"/>
                </a:schemeClr>
              </a:solidFill>
              <a:ea typeface="+mn-ea"/>
              <a:cs typeface="+mn-cs"/>
            </a:endParaRPr>
          </a:p>
          <a:p>
            <a:pPr marL="274320" indent="-274320">
              <a:buClr>
                <a:schemeClr val="accent1">
                  <a:lumMod val="60000"/>
                  <a:lumOff val="40000"/>
                </a:schemeClr>
              </a:buClr>
              <a:buNone/>
              <a:defRPr/>
            </a:pPr>
            <a:endParaRPr lang="nl-NL" dirty="0">
              <a:solidFill>
                <a:schemeClr val="tx1">
                  <a:lumMod val="65000"/>
                  <a:lumOff val="35000"/>
                </a:schemeClr>
              </a:solidFill>
              <a:ea typeface="+mn-ea"/>
              <a:cs typeface="+mn-cs"/>
            </a:endParaRPr>
          </a:p>
          <a:p>
            <a:pPr marL="274320" indent="-274320" algn="ctr">
              <a:buClr>
                <a:schemeClr val="accent1">
                  <a:lumMod val="60000"/>
                  <a:lumOff val="40000"/>
                </a:schemeClr>
              </a:buClr>
              <a:buNone/>
              <a:defRPr/>
            </a:pPr>
            <a:endParaRPr lang="nl-NL" dirty="0">
              <a:solidFill>
                <a:schemeClr val="tx1">
                  <a:lumMod val="65000"/>
                  <a:lumOff val="35000"/>
                </a:schemeClr>
              </a:solidFill>
              <a:ea typeface="+mn-ea"/>
              <a:cs typeface="+mn-cs"/>
            </a:endParaRPr>
          </a:p>
        </p:txBody>
      </p:sp>
      <p:pic>
        <p:nvPicPr>
          <p:cNvPr id="921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295400"/>
            <a:ext cx="5334000" cy="3413760"/>
          </a:xfrm>
        </p:spPr>
      </p:pic>
      <p:sp>
        <p:nvSpPr>
          <p:cNvPr id="9220" name="Rectangle 5"/>
          <p:cNvSpPr>
            <a:spLocks noChangeArrowheads="1"/>
          </p:cNvSpPr>
          <p:nvPr/>
        </p:nvSpPr>
        <p:spPr bwMode="auto">
          <a:xfrm>
            <a:off x="863599" y="4709160"/>
            <a:ext cx="763417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0" i="1" u="none" strike="noStrike" kern="1200" cap="none" spc="0" normalizeH="0" baseline="0" noProof="0" dirty="0">
                <a:ln>
                  <a:noFill/>
                </a:ln>
                <a:solidFill>
                  <a:prstClr val="black"/>
                </a:solidFill>
                <a:effectLst/>
                <a:uLnTx/>
                <a:uFillTx/>
                <a:latin typeface="Garamond" panose="02020404030301010803" pitchFamily="18" charset="0"/>
              </a:rPr>
              <a:t>’The most severe HAND diagnosis (HIV dementia) was rare, but milder forms of impairment remained common, even among those receiving CART</a:t>
            </a: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rPr>
              <a:t>’’ -  </a:t>
            </a:r>
            <a:r>
              <a:rPr kumimoji="0" lang="en-US" sz="3200" b="1" i="0" u="none" strike="noStrike" kern="1200" cap="none" spc="0" normalizeH="0" baseline="0" noProof="0" dirty="0">
                <a:ln>
                  <a:noFill/>
                </a:ln>
                <a:solidFill>
                  <a:prstClr val="black"/>
                </a:solidFill>
                <a:effectLst/>
                <a:uLnTx/>
                <a:uFillTx/>
                <a:latin typeface="Garamond" panose="02020404030301010803" pitchFamily="18" charset="0"/>
              </a:rPr>
              <a:t>CHARTER 2010</a:t>
            </a:r>
            <a:endParaRPr kumimoji="0" lang="nl-NL" sz="3200" b="1" i="0" u="none" strike="noStrike" kern="1200" cap="none" spc="0" normalizeH="0" baseline="0" noProof="0" dirty="0">
              <a:ln>
                <a:noFill/>
              </a:ln>
              <a:solidFill>
                <a:prstClr val="black"/>
              </a:solidFill>
              <a:effectLst/>
              <a:uLnTx/>
              <a:uFillTx/>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384313" y="405647"/>
            <a:ext cx="98645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ＭＳ Ｐゴシック" charset="0"/>
              </a:rPr>
              <a:t>Declining Incidence with </a:t>
            </a:r>
            <a:r>
              <a:rPr kumimoji="0" lang="en-US" sz="2800" b="1" i="0" u="sng" strike="noStrike" kern="1200" cap="none" spc="0" normalizeH="0" baseline="0" noProof="0" dirty="0">
                <a:ln>
                  <a:noFill/>
                </a:ln>
                <a:solidFill>
                  <a:prstClr val="black"/>
                </a:solidFill>
                <a:effectLst/>
                <a:uLnTx/>
                <a:uFillTx/>
                <a:latin typeface="Calibri" panose="020F0502020204030204"/>
                <a:ea typeface="ＭＳ Ｐゴシック" charset="0"/>
              </a:rPr>
              <a:t>increasing prevalence</a:t>
            </a:r>
            <a:r>
              <a:rPr kumimoji="0" lang="en-US" sz="2800" b="1" i="0" u="none" strike="noStrike" kern="1200" cap="none" spc="0" normalizeH="0" baseline="0" noProof="0" dirty="0">
                <a:ln>
                  <a:noFill/>
                </a:ln>
                <a:solidFill>
                  <a:prstClr val="black"/>
                </a:solidFill>
                <a:effectLst/>
                <a:uLnTx/>
                <a:uFillTx/>
                <a:latin typeface="Calibri" panose="020F0502020204030204"/>
                <a:ea typeface="ＭＳ Ｐゴシック" charset="0"/>
              </a:rPr>
              <a:t> of chronic neurologic complications of HIV due to longer survival </a:t>
            </a:r>
          </a:p>
        </p:txBody>
      </p:sp>
      <p:sp>
        <p:nvSpPr>
          <p:cNvPr id="10242" name="Line 3"/>
          <p:cNvSpPr>
            <a:spLocks noChangeShapeType="1"/>
          </p:cNvSpPr>
          <p:nvPr/>
        </p:nvSpPr>
        <p:spPr bwMode="auto">
          <a:xfrm>
            <a:off x="1981200" y="1353128"/>
            <a:ext cx="8077200" cy="0"/>
          </a:xfrm>
          <a:prstGeom prst="line">
            <a:avLst/>
          </a:prstGeom>
          <a:noFill/>
          <a:ln w="28575">
            <a:solidFill>
              <a:srgbClr val="FF0008"/>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3" name="Text Box 4"/>
          <p:cNvSpPr txBox="1">
            <a:spLocks noChangeArrowheads="1"/>
          </p:cNvSpPr>
          <p:nvPr/>
        </p:nvSpPr>
        <p:spPr bwMode="auto">
          <a:xfrm>
            <a:off x="8083550" y="6442076"/>
            <a:ext cx="18309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omic Sans MS" charset="0"/>
                <a:ea typeface="ＭＳ Ｐゴシック" charset="0"/>
              </a:rPr>
              <a:t>Sacktor et al, 2002</a:t>
            </a:r>
          </a:p>
        </p:txBody>
      </p:sp>
      <p:pic>
        <p:nvPicPr>
          <p:cNvPr id="102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669" y="1706745"/>
            <a:ext cx="5441950" cy="2730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 Box 6"/>
          <p:cNvSpPr txBox="1">
            <a:spLocks noChangeArrowheads="1"/>
          </p:cNvSpPr>
          <p:nvPr/>
        </p:nvSpPr>
        <p:spPr bwMode="auto">
          <a:xfrm>
            <a:off x="7259799" y="1382713"/>
            <a:ext cx="7713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ＭＳ Ｐゴシック" charset="0"/>
              </a:rPr>
              <a:t>(</a:t>
            </a:r>
            <a:r>
              <a:rPr kumimoji="0" lang="en-US" sz="1400" b="1" i="0" u="none" strike="noStrike" kern="1200" cap="none" spc="0" normalizeH="0" baseline="0" noProof="0" dirty="0" err="1">
                <a:ln>
                  <a:noFill/>
                </a:ln>
                <a:solidFill>
                  <a:prstClr val="black"/>
                </a:solidFill>
                <a:effectLst/>
                <a:uLnTx/>
                <a:uFillTx/>
                <a:latin typeface="Arial" charset="0"/>
                <a:ea typeface="ＭＳ Ｐゴシック" charset="0"/>
              </a:rPr>
              <a:t>cART</a:t>
            </a:r>
            <a:r>
              <a:rPr kumimoji="0" lang="en-US" sz="1400" b="1" i="0" u="none" strike="noStrike" kern="1200" cap="none" spc="0" normalizeH="0" baseline="0" noProof="0" dirty="0">
                <a:ln>
                  <a:noFill/>
                </a:ln>
                <a:solidFill>
                  <a:prstClr val="black"/>
                </a:solidFill>
                <a:effectLst/>
                <a:uLnTx/>
                <a:uFillTx/>
                <a:latin typeface="Arial" charset="0"/>
                <a:ea typeface="ＭＳ Ｐゴシック" charset="0"/>
              </a:rPr>
              <a:t>)</a:t>
            </a:r>
          </a:p>
        </p:txBody>
      </p:sp>
      <p:grpSp>
        <p:nvGrpSpPr>
          <p:cNvPr id="10246" name="Group 7"/>
          <p:cNvGrpSpPr>
            <a:grpSpLocks/>
          </p:cNvGrpSpPr>
          <p:nvPr/>
        </p:nvGrpSpPr>
        <p:grpSpPr bwMode="auto">
          <a:xfrm>
            <a:off x="3962400" y="4473576"/>
            <a:ext cx="3505200" cy="2232025"/>
            <a:chOff x="1536" y="2674"/>
            <a:chExt cx="2208" cy="1406"/>
          </a:xfrm>
        </p:grpSpPr>
        <p:pic>
          <p:nvPicPr>
            <p:cNvPr id="1025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2674"/>
              <a:ext cx="2208" cy="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2" name="Rectangle 9"/>
            <p:cNvSpPr>
              <a:spLocks noChangeArrowheads="1"/>
            </p:cNvSpPr>
            <p:nvPr/>
          </p:nvSpPr>
          <p:spPr bwMode="auto">
            <a:xfrm>
              <a:off x="2832" y="2976"/>
              <a:ext cx="816" cy="52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248" name="Text Box 11"/>
          <p:cNvSpPr txBox="1">
            <a:spLocks noChangeArrowheads="1"/>
          </p:cNvSpPr>
          <p:nvPr/>
        </p:nvSpPr>
        <p:spPr bwMode="auto">
          <a:xfrm>
            <a:off x="6227644" y="4545311"/>
            <a:ext cx="24799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ＭＳ Ｐゴシック" charset="0"/>
              </a:rPr>
              <a:t>HIV-associated neuropathy</a:t>
            </a:r>
          </a:p>
        </p:txBody>
      </p:sp>
      <p:sp>
        <p:nvSpPr>
          <p:cNvPr id="10249" name="Text Box 12"/>
          <p:cNvSpPr txBox="1">
            <a:spLocks noChangeArrowheads="1"/>
          </p:cNvSpPr>
          <p:nvPr/>
        </p:nvSpPr>
        <p:spPr bwMode="auto">
          <a:xfrm rot="-5400000">
            <a:off x="3535363" y="5222875"/>
            <a:ext cx="9890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charset="0"/>
                <a:ea typeface="ＭＳ Ｐゴシック" charset="0"/>
              </a:rPr>
              <a:t>Prevalence</a:t>
            </a:r>
          </a:p>
        </p:txBody>
      </p:sp>
      <p:sp>
        <p:nvSpPr>
          <p:cNvPr id="10250" name="Text Box 13"/>
          <p:cNvSpPr txBox="1">
            <a:spLocks noChangeArrowheads="1"/>
          </p:cNvSpPr>
          <p:nvPr/>
        </p:nvSpPr>
        <p:spPr bwMode="auto">
          <a:xfrm>
            <a:off x="44598" y="2533849"/>
            <a:ext cx="34034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Incidence of HIV Dementia</a:t>
            </a:r>
          </a:p>
        </p:txBody>
      </p:sp>
      <p:sp>
        <p:nvSpPr>
          <p:cNvPr id="2" name="Rectangle 1">
            <a:extLst>
              <a:ext uri="{FF2B5EF4-FFF2-40B4-BE49-F238E27FC236}">
                <a16:creationId xmlns:a16="http://schemas.microsoft.com/office/drawing/2014/main" id="{43B6E0A4-8571-F84A-96A5-795244BFA031}"/>
              </a:ext>
            </a:extLst>
          </p:cNvPr>
          <p:cNvSpPr/>
          <p:nvPr/>
        </p:nvSpPr>
        <p:spPr>
          <a:xfrm>
            <a:off x="6570643" y="5187435"/>
            <a:ext cx="4084195"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HIV-Associated Neurocognitive Disorders</a:t>
            </a:r>
          </a:p>
        </p:txBody>
      </p:sp>
      <p:sp>
        <p:nvSpPr>
          <p:cNvPr id="15" name="Text Box 13">
            <a:extLst>
              <a:ext uri="{FF2B5EF4-FFF2-40B4-BE49-F238E27FC236}">
                <a16:creationId xmlns:a16="http://schemas.microsoft.com/office/drawing/2014/main" id="{CD8B8DC6-E4D2-F147-AF3B-7D61FDE029F5}"/>
              </a:ext>
            </a:extLst>
          </p:cNvPr>
          <p:cNvSpPr txBox="1">
            <a:spLocks noChangeArrowheads="1"/>
          </p:cNvSpPr>
          <p:nvPr/>
        </p:nvSpPr>
        <p:spPr bwMode="auto">
          <a:xfrm>
            <a:off x="0" y="5146814"/>
            <a:ext cx="374679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Prevalence of HIV-associated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 neuropathy and HAND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F719-5E93-4474-B02D-4E0038D0C3CE}"/>
              </a:ext>
            </a:extLst>
          </p:cNvPr>
          <p:cNvSpPr>
            <a:spLocks noGrp="1"/>
          </p:cNvSpPr>
          <p:nvPr>
            <p:ph type="title"/>
          </p:nvPr>
        </p:nvSpPr>
        <p:spPr>
          <a:xfrm>
            <a:off x="732369" y="107951"/>
            <a:ext cx="9932088" cy="1199854"/>
          </a:xfrm>
        </p:spPr>
        <p:txBody>
          <a:bodyPr/>
          <a:lstStyle/>
          <a:p>
            <a:pPr algn="ctr"/>
            <a:r>
              <a:rPr lang="en-US" sz="4000" dirty="0">
                <a:solidFill>
                  <a:srgbClr val="2C7C9F"/>
                </a:solidFill>
                <a:latin typeface="Garamond" panose="02020404030301010803" pitchFamily="18" charset="0"/>
              </a:rPr>
              <a:t>Questions</a:t>
            </a:r>
            <a:endParaRPr lang="en-US" dirty="0"/>
          </a:p>
        </p:txBody>
      </p:sp>
      <p:sp>
        <p:nvSpPr>
          <p:cNvPr id="4" name="Rectangle 3">
            <a:extLst>
              <a:ext uri="{FF2B5EF4-FFF2-40B4-BE49-F238E27FC236}">
                <a16:creationId xmlns:a16="http://schemas.microsoft.com/office/drawing/2014/main" id="{63706BD8-8730-4678-990C-BDAFE239BE89}"/>
              </a:ext>
            </a:extLst>
          </p:cNvPr>
          <p:cNvSpPr/>
          <p:nvPr/>
        </p:nvSpPr>
        <p:spPr>
          <a:xfrm>
            <a:off x="287079" y="1222744"/>
            <a:ext cx="11621386" cy="3067506"/>
          </a:xfrm>
          <a:prstGeom prst="rect">
            <a:avLst/>
          </a:prstGeom>
        </p:spPr>
        <p:txBody>
          <a:bodyPr wrap="square">
            <a:spAutoFit/>
          </a:bodyPr>
          <a:lstStyle/>
          <a:p>
            <a:pPr marL="349250" lvl="0" indent="-349250" fontAlgn="base">
              <a:spcBef>
                <a:spcPts val="2000"/>
              </a:spcBef>
              <a:spcAft>
                <a:spcPct val="0"/>
              </a:spcAft>
              <a:buClr>
                <a:srgbClr val="6FB7D7"/>
              </a:buClr>
              <a:buSzPct val="110000"/>
              <a:buFont typeface="Wingdings 2" charset="0"/>
              <a:buChar char=""/>
            </a:pPr>
            <a:r>
              <a:rPr lang="en-US" sz="3200" dirty="0">
                <a:solidFill>
                  <a:srgbClr val="595959"/>
                </a:solidFill>
                <a:latin typeface="Garamond" panose="02020404030301010803" pitchFamily="18" charset="0"/>
                <a:ea typeface="ＭＳ Ｐゴシック" charset="0"/>
              </a:rPr>
              <a:t>What is the effect of HIV on cognitive function in stable, </a:t>
            </a:r>
            <a:r>
              <a:rPr lang="en-US" sz="3200" dirty="0" err="1">
                <a:solidFill>
                  <a:srgbClr val="595959"/>
                </a:solidFill>
                <a:latin typeface="Garamond" panose="02020404030301010803" pitchFamily="18" charset="0"/>
                <a:ea typeface="ＭＳ Ｐゴシック" charset="0"/>
              </a:rPr>
              <a:t>cART</a:t>
            </a:r>
            <a:r>
              <a:rPr lang="en-US" sz="3200" dirty="0">
                <a:solidFill>
                  <a:srgbClr val="595959"/>
                </a:solidFill>
                <a:latin typeface="Garamond" panose="02020404030301010803" pitchFamily="18" charset="0"/>
                <a:ea typeface="ＭＳ Ｐゴシック" charset="0"/>
              </a:rPr>
              <a:t>-treated children and adolescents?</a:t>
            </a:r>
          </a:p>
          <a:p>
            <a:pPr lvl="0" fontAlgn="base">
              <a:spcBef>
                <a:spcPts val="2000"/>
              </a:spcBef>
              <a:spcAft>
                <a:spcPct val="0"/>
              </a:spcAft>
              <a:buClr>
                <a:srgbClr val="6FB7D7"/>
              </a:buClr>
              <a:buSzPct val="110000"/>
            </a:pPr>
            <a:endParaRPr lang="en-US" sz="3200" dirty="0">
              <a:solidFill>
                <a:srgbClr val="595959"/>
              </a:solidFill>
              <a:latin typeface="Garamond" panose="02020404030301010803" pitchFamily="18" charset="0"/>
              <a:ea typeface="ＭＳ Ｐゴシック" charset="0"/>
            </a:endParaRPr>
          </a:p>
          <a:p>
            <a:pPr marL="349250" lvl="0" indent="-349250" fontAlgn="base">
              <a:spcBef>
                <a:spcPts val="2000"/>
              </a:spcBef>
              <a:spcAft>
                <a:spcPct val="0"/>
              </a:spcAft>
              <a:buClr>
                <a:srgbClr val="6FB7D7"/>
              </a:buClr>
              <a:buSzPct val="110000"/>
              <a:buFont typeface="Wingdings 2" charset="0"/>
              <a:buChar char=""/>
            </a:pPr>
            <a:r>
              <a:rPr lang="en-US" sz="3200" dirty="0">
                <a:solidFill>
                  <a:srgbClr val="595959"/>
                </a:solidFill>
                <a:latin typeface="Garamond" panose="02020404030301010803" pitchFamily="18" charset="0"/>
                <a:ea typeface="ＭＳ Ｐゴシック" charset="0"/>
              </a:rPr>
              <a:t>What are the risk factors for cognitive impairment in children and adolescents with HIV?</a:t>
            </a:r>
          </a:p>
        </p:txBody>
      </p:sp>
    </p:spTree>
    <p:extLst>
      <p:ext uri="{BB962C8B-B14F-4D97-AF65-F5344CB8AC3E}">
        <p14:creationId xmlns:p14="http://schemas.microsoft.com/office/powerpoint/2010/main" val="381832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530578" y="107951"/>
            <a:ext cx="10509955" cy="1336675"/>
          </a:xfrm>
        </p:spPr>
        <p:txBody>
          <a:bodyPr/>
          <a:lstStyle/>
          <a:p>
            <a:r>
              <a:rPr lang="en-US" sz="4000" dirty="0">
                <a:latin typeface="Garamond" panose="02020404030301010803" pitchFamily="18" charset="0"/>
              </a:rPr>
              <a:t>HANDZ Cross-Sectional Design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3213993"/>
              </p:ext>
            </p:extLst>
          </p:nvPr>
        </p:nvGraphicFramePr>
        <p:xfrm>
          <a:off x="943803" y="1126067"/>
          <a:ext cx="10717619"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32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F74C-166D-8540-B0F7-141F5EB78A96}"/>
              </a:ext>
            </a:extLst>
          </p:cNvPr>
          <p:cNvSpPr>
            <a:spLocks noGrp="1"/>
          </p:cNvSpPr>
          <p:nvPr>
            <p:ph type="title"/>
          </p:nvPr>
        </p:nvSpPr>
        <p:spPr/>
        <p:txBody>
          <a:bodyPr/>
          <a:lstStyle/>
          <a:p>
            <a:r>
              <a:rPr lang="en-US" sz="4000" dirty="0">
                <a:latin typeface="Garamond" panose="02020404030301010803" pitchFamily="18" charset="0"/>
              </a:rPr>
              <a:t>Inclusion/Exclusion Criteria</a:t>
            </a:r>
          </a:p>
        </p:txBody>
      </p:sp>
      <p:sp>
        <p:nvSpPr>
          <p:cNvPr id="3" name="Content Placeholder 2">
            <a:extLst>
              <a:ext uri="{FF2B5EF4-FFF2-40B4-BE49-F238E27FC236}">
                <a16:creationId xmlns:a16="http://schemas.microsoft.com/office/drawing/2014/main" id="{E82AB754-5F33-4A4D-80D6-7E07642B1927}"/>
              </a:ext>
            </a:extLst>
          </p:cNvPr>
          <p:cNvSpPr>
            <a:spLocks noGrp="1"/>
          </p:cNvSpPr>
          <p:nvPr>
            <p:ph idx="1"/>
          </p:nvPr>
        </p:nvSpPr>
        <p:spPr/>
        <p:txBody>
          <a:bodyPr/>
          <a:lstStyle/>
          <a:p>
            <a:r>
              <a:rPr lang="en-US" sz="3200" dirty="0">
                <a:latin typeface="Garamond" panose="02020404030301010803" pitchFamily="18" charset="0"/>
              </a:rPr>
              <a:t>Inclusion:  Ages 8-17, at least one living parent, patients with HIV must have been on </a:t>
            </a:r>
            <a:r>
              <a:rPr lang="en-US" sz="3200" dirty="0" err="1">
                <a:latin typeface="Garamond" panose="02020404030301010803" pitchFamily="18" charset="0"/>
              </a:rPr>
              <a:t>cART</a:t>
            </a:r>
            <a:r>
              <a:rPr lang="en-US" sz="3200" dirty="0">
                <a:latin typeface="Garamond" panose="02020404030301010803" pitchFamily="18" charset="0"/>
              </a:rPr>
              <a:t> for at least one year prior to enrollment</a:t>
            </a:r>
          </a:p>
          <a:p>
            <a:r>
              <a:rPr lang="en-US" sz="3200" dirty="0">
                <a:latin typeface="Garamond" panose="02020404030301010803" pitchFamily="18" charset="0"/>
              </a:rPr>
              <a:t>Exclusion criteria:  History of CNS infection, pregnancy, epilepsy, chronic kidney or liver disease</a:t>
            </a:r>
          </a:p>
        </p:txBody>
      </p:sp>
    </p:spTree>
    <p:extLst>
      <p:ext uri="{BB962C8B-B14F-4D97-AF65-F5344CB8AC3E}">
        <p14:creationId xmlns:p14="http://schemas.microsoft.com/office/powerpoint/2010/main" val="1680140760"/>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2469</TotalTime>
  <Words>982</Words>
  <Application>Microsoft Office PowerPoint</Application>
  <PresentationFormat>Widescreen</PresentationFormat>
  <Paragraphs>163</Paragraphs>
  <Slides>22</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Calibri</vt:lpstr>
      <vt:lpstr>Calibri Light</vt:lpstr>
      <vt:lpstr>Comic Sans MS</vt:lpstr>
      <vt:lpstr>Constantia</vt:lpstr>
      <vt:lpstr>Franklin Gothic Book</vt:lpstr>
      <vt:lpstr>Garamond</vt:lpstr>
      <vt:lpstr>Raleway</vt:lpstr>
      <vt:lpstr>Tahoma</vt:lpstr>
      <vt:lpstr>Times New Roman</vt:lpstr>
      <vt:lpstr>Wingdings</vt:lpstr>
      <vt:lpstr>Wingdings 2</vt:lpstr>
      <vt:lpstr>AIDS 2016_Template</vt:lpstr>
      <vt:lpstr>Office Theme</vt:lpstr>
      <vt:lpstr>PowerPoint Presentation</vt:lpstr>
      <vt:lpstr>Cognitive Function among cART-treated Children and Adolescents with HIV in Zambia:  Results from the HIV-associated Neurocognitive Disorders in Zambia (HANDZ) study  </vt:lpstr>
      <vt:lpstr>PowerPoint Presentation</vt:lpstr>
      <vt:lpstr>Why talk about HIV and Cognition in Zambia?</vt:lpstr>
      <vt:lpstr>Changing paradigm</vt:lpstr>
      <vt:lpstr>PowerPoint Presentation</vt:lpstr>
      <vt:lpstr>Questions</vt:lpstr>
      <vt:lpstr>HANDZ Cross-Sectional Design</vt:lpstr>
      <vt:lpstr>Inclusion/Exclusion Criteria</vt:lpstr>
      <vt:lpstr>PowerPoint Presentation</vt:lpstr>
      <vt:lpstr>PowerPoint Presentation</vt:lpstr>
      <vt:lpstr>Results  Children with HIV performed significantly worse on a summary score of cognition</vt:lpstr>
      <vt:lpstr>PowerPoint Presentation</vt:lpstr>
      <vt:lpstr>What cognitive domains are most affected?</vt:lpstr>
      <vt:lpstr>Risk factors for cognitive impairment</vt:lpstr>
      <vt:lpstr>Overall, mild correlation between SESI and Cognition (Spearman's rho = 0.19, p=0.01)</vt:lpstr>
      <vt:lpstr>However, this is driven almost entirely by strong correlation among children with HIV</vt:lpstr>
      <vt:lpstr>What is the mechanism for poor cognitive performance in low SES children with HIV?</vt:lpstr>
      <vt:lpstr>PowerPoint Presentation</vt:lpstr>
      <vt:lpstr>Implications for future research </vt:lpstr>
      <vt:lpstr>Acknowledgements and 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Function among cART-treated Children and Adolescents with HIV in Zambia:  Results from the HIV-associated Neurocognitive Disorders in Zambia (HANDZ) study</dc:title>
  <dc:creator>Sylvia Mwanza</dc:creator>
  <cp:lastModifiedBy>Sylvia Mwanza</cp:lastModifiedBy>
  <cp:revision>38</cp:revision>
  <dcterms:created xsi:type="dcterms:W3CDTF">2019-07-11T10:20:20Z</dcterms:created>
  <dcterms:modified xsi:type="dcterms:W3CDTF">2019-07-22T16:09:56Z</dcterms:modified>
</cp:coreProperties>
</file>